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
  </p:notesMasterIdLst>
  <p:sldIdLst>
    <p:sldId id="262" r:id="rId2"/>
    <p:sldId id="261" r:id="rId3"/>
    <p:sldId id="256" r:id="rId4"/>
    <p:sldId id="258" r:id="rId5"/>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2009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87" autoAdjust="0"/>
    <p:restoredTop sz="94629" autoAdjust="0"/>
  </p:normalViewPr>
  <p:slideViewPr>
    <p:cSldViewPr>
      <p:cViewPr>
        <p:scale>
          <a:sx n="90" d="100"/>
          <a:sy n="90" d="100"/>
        </p:scale>
        <p:origin x="-2292" y="-552"/>
      </p:cViewPr>
      <p:guideLst>
        <p:guide orient="horz" pos="2160"/>
        <p:guide pos="2880"/>
      </p:guideLst>
    </p:cSldViewPr>
  </p:slideViewPr>
  <p:outlineViewPr>
    <p:cViewPr>
      <p:scale>
        <a:sx n="33" d="100"/>
        <a:sy n="33" d="100"/>
      </p:scale>
      <p:origin x="108" y="6624"/>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EB3E522A-A58E-4D9A-A442-4F8BD1260580}" type="datetimeFigureOut">
              <a:rPr lang="en-NZ" smtClean="0"/>
              <a:t>22/12/2016</a:t>
            </a:fld>
            <a:endParaRPr lang="en-NZ"/>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NZ"/>
          </a:p>
        </p:txBody>
      </p:sp>
      <p:sp>
        <p:nvSpPr>
          <p:cNvPr id="5" name="Notes Placeholder 4"/>
          <p:cNvSpPr>
            <a:spLocks noGrp="1"/>
          </p:cNvSpPr>
          <p:nvPr>
            <p:ph type="body" sz="quarter" idx="3"/>
          </p:nvPr>
        </p:nvSpPr>
        <p:spPr>
          <a:xfrm>
            <a:off x="679450" y="4714875"/>
            <a:ext cx="5438775" cy="446722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6" name="Footer Placeholder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a:defRPr sz="1200"/>
            </a:lvl1pPr>
          </a:lstStyle>
          <a:p>
            <a:endParaRPr lang="en-NZ"/>
          </a:p>
        </p:txBody>
      </p:sp>
      <p:sp>
        <p:nvSpPr>
          <p:cNvPr id="7" name="Slide Number Placeholder 6"/>
          <p:cNvSpPr>
            <a:spLocks noGrp="1"/>
          </p:cNvSpPr>
          <p:nvPr>
            <p:ph type="sldNum" sz="quarter" idx="5"/>
          </p:nvPr>
        </p:nvSpPr>
        <p:spPr>
          <a:xfrm>
            <a:off x="3849688" y="9428163"/>
            <a:ext cx="2946400" cy="496887"/>
          </a:xfrm>
          <a:prstGeom prst="rect">
            <a:avLst/>
          </a:prstGeom>
        </p:spPr>
        <p:txBody>
          <a:bodyPr vert="horz" lIns="91440" tIns="45720" rIns="91440" bIns="45720" rtlCol="0" anchor="b"/>
          <a:lstStyle>
            <a:lvl1pPr algn="r">
              <a:defRPr sz="1200"/>
            </a:lvl1pPr>
          </a:lstStyle>
          <a:p>
            <a:fld id="{979B85D1-41CD-44AC-AC77-CE07212AA395}" type="slidenum">
              <a:rPr lang="en-NZ" smtClean="0"/>
              <a:t>‹#›</a:t>
            </a:fld>
            <a:endParaRPr lang="en-NZ"/>
          </a:p>
        </p:txBody>
      </p:sp>
    </p:spTree>
    <p:extLst>
      <p:ext uri="{BB962C8B-B14F-4D97-AF65-F5344CB8AC3E}">
        <p14:creationId xmlns:p14="http://schemas.microsoft.com/office/powerpoint/2010/main" val="27298825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NZ"/>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NZ"/>
          </a:p>
        </p:txBody>
      </p:sp>
      <p:sp>
        <p:nvSpPr>
          <p:cNvPr id="4" name="Date Placeholder 3"/>
          <p:cNvSpPr>
            <a:spLocks noGrp="1"/>
          </p:cNvSpPr>
          <p:nvPr>
            <p:ph type="dt" sz="half" idx="10"/>
          </p:nvPr>
        </p:nvSpPr>
        <p:spPr/>
        <p:txBody>
          <a:bodyPr/>
          <a:lstStyle/>
          <a:p>
            <a:fld id="{C2E1FCAC-82A2-40DC-A037-997D86D09BE2}" type="datetimeFigureOut">
              <a:rPr lang="en-NZ" smtClean="0"/>
              <a:t>22/12/2016</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09C00CA5-481A-4810-BFE0-D4B442D6C1CB}" type="slidenum">
              <a:rPr lang="en-NZ" smtClean="0"/>
              <a:t>‹#›</a:t>
            </a:fld>
            <a:endParaRPr lang="en-NZ"/>
          </a:p>
        </p:txBody>
      </p:sp>
    </p:spTree>
    <p:extLst>
      <p:ext uri="{BB962C8B-B14F-4D97-AF65-F5344CB8AC3E}">
        <p14:creationId xmlns:p14="http://schemas.microsoft.com/office/powerpoint/2010/main" val="22910769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p:txBody>
          <a:bodyPr/>
          <a:lstStyle/>
          <a:p>
            <a:fld id="{C2E1FCAC-82A2-40DC-A037-997D86D09BE2}" type="datetimeFigureOut">
              <a:rPr lang="en-NZ" smtClean="0"/>
              <a:t>22/12/2016</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09C00CA5-481A-4810-BFE0-D4B442D6C1CB}" type="slidenum">
              <a:rPr lang="en-NZ" smtClean="0"/>
              <a:t>‹#›</a:t>
            </a:fld>
            <a:endParaRPr lang="en-NZ"/>
          </a:p>
        </p:txBody>
      </p:sp>
    </p:spTree>
    <p:extLst>
      <p:ext uri="{BB962C8B-B14F-4D97-AF65-F5344CB8AC3E}">
        <p14:creationId xmlns:p14="http://schemas.microsoft.com/office/powerpoint/2010/main" val="6367867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NZ"/>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p:txBody>
          <a:bodyPr/>
          <a:lstStyle/>
          <a:p>
            <a:fld id="{C2E1FCAC-82A2-40DC-A037-997D86D09BE2}" type="datetimeFigureOut">
              <a:rPr lang="en-NZ" smtClean="0"/>
              <a:t>22/12/2016</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09C00CA5-481A-4810-BFE0-D4B442D6C1CB}" type="slidenum">
              <a:rPr lang="en-NZ" smtClean="0"/>
              <a:t>‹#›</a:t>
            </a:fld>
            <a:endParaRPr lang="en-NZ"/>
          </a:p>
        </p:txBody>
      </p:sp>
    </p:spTree>
    <p:extLst>
      <p:ext uri="{BB962C8B-B14F-4D97-AF65-F5344CB8AC3E}">
        <p14:creationId xmlns:p14="http://schemas.microsoft.com/office/powerpoint/2010/main" val="24606973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p:txBody>
          <a:bodyPr/>
          <a:lstStyle/>
          <a:p>
            <a:fld id="{C2E1FCAC-82A2-40DC-A037-997D86D09BE2}" type="datetimeFigureOut">
              <a:rPr lang="en-NZ" smtClean="0"/>
              <a:t>22/12/2016</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09C00CA5-481A-4810-BFE0-D4B442D6C1CB}" type="slidenum">
              <a:rPr lang="en-NZ" smtClean="0"/>
              <a:t>‹#›</a:t>
            </a:fld>
            <a:endParaRPr lang="en-NZ"/>
          </a:p>
        </p:txBody>
      </p:sp>
    </p:spTree>
    <p:extLst>
      <p:ext uri="{BB962C8B-B14F-4D97-AF65-F5344CB8AC3E}">
        <p14:creationId xmlns:p14="http://schemas.microsoft.com/office/powerpoint/2010/main" val="35113111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NZ"/>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2E1FCAC-82A2-40DC-A037-997D86D09BE2}" type="datetimeFigureOut">
              <a:rPr lang="en-NZ" smtClean="0"/>
              <a:t>22/12/2016</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09C00CA5-481A-4810-BFE0-D4B442D6C1CB}" type="slidenum">
              <a:rPr lang="en-NZ" smtClean="0"/>
              <a:t>‹#›</a:t>
            </a:fld>
            <a:endParaRPr lang="en-NZ"/>
          </a:p>
        </p:txBody>
      </p:sp>
    </p:spTree>
    <p:extLst>
      <p:ext uri="{BB962C8B-B14F-4D97-AF65-F5344CB8AC3E}">
        <p14:creationId xmlns:p14="http://schemas.microsoft.com/office/powerpoint/2010/main" val="3918306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Date Placeholder 4"/>
          <p:cNvSpPr>
            <a:spLocks noGrp="1"/>
          </p:cNvSpPr>
          <p:nvPr>
            <p:ph type="dt" sz="half" idx="10"/>
          </p:nvPr>
        </p:nvSpPr>
        <p:spPr/>
        <p:txBody>
          <a:bodyPr/>
          <a:lstStyle/>
          <a:p>
            <a:fld id="{C2E1FCAC-82A2-40DC-A037-997D86D09BE2}" type="datetimeFigureOut">
              <a:rPr lang="en-NZ" smtClean="0"/>
              <a:t>22/12/2016</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09C00CA5-481A-4810-BFE0-D4B442D6C1CB}" type="slidenum">
              <a:rPr lang="en-NZ" smtClean="0"/>
              <a:t>‹#›</a:t>
            </a:fld>
            <a:endParaRPr lang="en-NZ"/>
          </a:p>
        </p:txBody>
      </p:sp>
    </p:spTree>
    <p:extLst>
      <p:ext uri="{BB962C8B-B14F-4D97-AF65-F5344CB8AC3E}">
        <p14:creationId xmlns:p14="http://schemas.microsoft.com/office/powerpoint/2010/main" val="40579553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NZ"/>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7" name="Date Placeholder 6"/>
          <p:cNvSpPr>
            <a:spLocks noGrp="1"/>
          </p:cNvSpPr>
          <p:nvPr>
            <p:ph type="dt" sz="half" idx="10"/>
          </p:nvPr>
        </p:nvSpPr>
        <p:spPr/>
        <p:txBody>
          <a:bodyPr/>
          <a:lstStyle/>
          <a:p>
            <a:fld id="{C2E1FCAC-82A2-40DC-A037-997D86D09BE2}" type="datetimeFigureOut">
              <a:rPr lang="en-NZ" smtClean="0"/>
              <a:t>22/12/2016</a:t>
            </a:fld>
            <a:endParaRPr lang="en-NZ"/>
          </a:p>
        </p:txBody>
      </p:sp>
      <p:sp>
        <p:nvSpPr>
          <p:cNvPr id="8" name="Footer Placeholder 7"/>
          <p:cNvSpPr>
            <a:spLocks noGrp="1"/>
          </p:cNvSpPr>
          <p:nvPr>
            <p:ph type="ftr" sz="quarter" idx="11"/>
          </p:nvPr>
        </p:nvSpPr>
        <p:spPr/>
        <p:txBody>
          <a:bodyPr/>
          <a:lstStyle/>
          <a:p>
            <a:endParaRPr lang="en-NZ"/>
          </a:p>
        </p:txBody>
      </p:sp>
      <p:sp>
        <p:nvSpPr>
          <p:cNvPr id="9" name="Slide Number Placeholder 8"/>
          <p:cNvSpPr>
            <a:spLocks noGrp="1"/>
          </p:cNvSpPr>
          <p:nvPr>
            <p:ph type="sldNum" sz="quarter" idx="12"/>
          </p:nvPr>
        </p:nvSpPr>
        <p:spPr/>
        <p:txBody>
          <a:bodyPr/>
          <a:lstStyle/>
          <a:p>
            <a:fld id="{09C00CA5-481A-4810-BFE0-D4B442D6C1CB}" type="slidenum">
              <a:rPr lang="en-NZ" smtClean="0"/>
              <a:t>‹#›</a:t>
            </a:fld>
            <a:endParaRPr lang="en-NZ"/>
          </a:p>
        </p:txBody>
      </p:sp>
    </p:spTree>
    <p:extLst>
      <p:ext uri="{BB962C8B-B14F-4D97-AF65-F5344CB8AC3E}">
        <p14:creationId xmlns:p14="http://schemas.microsoft.com/office/powerpoint/2010/main" val="30724501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Date Placeholder 2"/>
          <p:cNvSpPr>
            <a:spLocks noGrp="1"/>
          </p:cNvSpPr>
          <p:nvPr>
            <p:ph type="dt" sz="half" idx="10"/>
          </p:nvPr>
        </p:nvSpPr>
        <p:spPr/>
        <p:txBody>
          <a:bodyPr/>
          <a:lstStyle/>
          <a:p>
            <a:fld id="{C2E1FCAC-82A2-40DC-A037-997D86D09BE2}" type="datetimeFigureOut">
              <a:rPr lang="en-NZ" smtClean="0"/>
              <a:t>22/12/2016</a:t>
            </a:fld>
            <a:endParaRPr lang="en-NZ"/>
          </a:p>
        </p:txBody>
      </p:sp>
      <p:sp>
        <p:nvSpPr>
          <p:cNvPr id="4" name="Footer Placeholder 3"/>
          <p:cNvSpPr>
            <a:spLocks noGrp="1"/>
          </p:cNvSpPr>
          <p:nvPr>
            <p:ph type="ftr" sz="quarter" idx="11"/>
          </p:nvPr>
        </p:nvSpPr>
        <p:spPr/>
        <p:txBody>
          <a:bodyPr/>
          <a:lstStyle/>
          <a:p>
            <a:endParaRPr lang="en-NZ"/>
          </a:p>
        </p:txBody>
      </p:sp>
      <p:sp>
        <p:nvSpPr>
          <p:cNvPr id="5" name="Slide Number Placeholder 4"/>
          <p:cNvSpPr>
            <a:spLocks noGrp="1"/>
          </p:cNvSpPr>
          <p:nvPr>
            <p:ph type="sldNum" sz="quarter" idx="12"/>
          </p:nvPr>
        </p:nvSpPr>
        <p:spPr/>
        <p:txBody>
          <a:bodyPr/>
          <a:lstStyle/>
          <a:p>
            <a:fld id="{09C00CA5-481A-4810-BFE0-D4B442D6C1CB}" type="slidenum">
              <a:rPr lang="en-NZ" smtClean="0"/>
              <a:t>‹#›</a:t>
            </a:fld>
            <a:endParaRPr lang="en-NZ"/>
          </a:p>
        </p:txBody>
      </p:sp>
    </p:spTree>
    <p:extLst>
      <p:ext uri="{BB962C8B-B14F-4D97-AF65-F5344CB8AC3E}">
        <p14:creationId xmlns:p14="http://schemas.microsoft.com/office/powerpoint/2010/main" val="28413341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E1FCAC-82A2-40DC-A037-997D86D09BE2}" type="datetimeFigureOut">
              <a:rPr lang="en-NZ" smtClean="0"/>
              <a:t>22/12/2016</a:t>
            </a:fld>
            <a:endParaRPr lang="en-NZ"/>
          </a:p>
        </p:txBody>
      </p:sp>
      <p:sp>
        <p:nvSpPr>
          <p:cNvPr id="3" name="Footer Placeholder 2"/>
          <p:cNvSpPr>
            <a:spLocks noGrp="1"/>
          </p:cNvSpPr>
          <p:nvPr>
            <p:ph type="ftr" sz="quarter" idx="11"/>
          </p:nvPr>
        </p:nvSpPr>
        <p:spPr/>
        <p:txBody>
          <a:bodyPr/>
          <a:lstStyle/>
          <a:p>
            <a:endParaRPr lang="en-NZ"/>
          </a:p>
        </p:txBody>
      </p:sp>
      <p:sp>
        <p:nvSpPr>
          <p:cNvPr id="4" name="Slide Number Placeholder 3"/>
          <p:cNvSpPr>
            <a:spLocks noGrp="1"/>
          </p:cNvSpPr>
          <p:nvPr>
            <p:ph type="sldNum" sz="quarter" idx="12"/>
          </p:nvPr>
        </p:nvSpPr>
        <p:spPr/>
        <p:txBody>
          <a:bodyPr/>
          <a:lstStyle/>
          <a:p>
            <a:fld id="{09C00CA5-481A-4810-BFE0-D4B442D6C1CB}" type="slidenum">
              <a:rPr lang="en-NZ" smtClean="0"/>
              <a:t>‹#›</a:t>
            </a:fld>
            <a:endParaRPr lang="en-NZ"/>
          </a:p>
        </p:txBody>
      </p:sp>
    </p:spTree>
    <p:extLst>
      <p:ext uri="{BB962C8B-B14F-4D97-AF65-F5344CB8AC3E}">
        <p14:creationId xmlns:p14="http://schemas.microsoft.com/office/powerpoint/2010/main" val="3977560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NZ"/>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2E1FCAC-82A2-40DC-A037-997D86D09BE2}" type="datetimeFigureOut">
              <a:rPr lang="en-NZ" smtClean="0"/>
              <a:t>22/12/2016</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09C00CA5-481A-4810-BFE0-D4B442D6C1CB}" type="slidenum">
              <a:rPr lang="en-NZ" smtClean="0"/>
              <a:t>‹#›</a:t>
            </a:fld>
            <a:endParaRPr lang="en-NZ"/>
          </a:p>
        </p:txBody>
      </p:sp>
    </p:spTree>
    <p:extLst>
      <p:ext uri="{BB962C8B-B14F-4D97-AF65-F5344CB8AC3E}">
        <p14:creationId xmlns:p14="http://schemas.microsoft.com/office/powerpoint/2010/main" val="17018411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NZ"/>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NZ"/>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2E1FCAC-82A2-40DC-A037-997D86D09BE2}" type="datetimeFigureOut">
              <a:rPr lang="en-NZ" smtClean="0"/>
              <a:t>22/12/2016</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09C00CA5-481A-4810-BFE0-D4B442D6C1CB}" type="slidenum">
              <a:rPr lang="en-NZ" smtClean="0"/>
              <a:t>‹#›</a:t>
            </a:fld>
            <a:endParaRPr lang="en-NZ"/>
          </a:p>
        </p:txBody>
      </p:sp>
    </p:spTree>
    <p:extLst>
      <p:ext uri="{BB962C8B-B14F-4D97-AF65-F5344CB8AC3E}">
        <p14:creationId xmlns:p14="http://schemas.microsoft.com/office/powerpoint/2010/main" val="6487517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NZ"/>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E1FCAC-82A2-40DC-A037-997D86D09BE2}" type="datetimeFigureOut">
              <a:rPr lang="en-NZ" smtClean="0"/>
              <a:t>22/12/2016</a:t>
            </a:fld>
            <a:endParaRPr lang="en-NZ"/>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Z"/>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C00CA5-481A-4810-BFE0-D4B442D6C1CB}" type="slidenum">
              <a:rPr lang="en-NZ" smtClean="0"/>
              <a:t>‹#›</a:t>
            </a:fld>
            <a:endParaRPr lang="en-NZ"/>
          </a:p>
        </p:txBody>
      </p:sp>
    </p:spTree>
    <p:extLst>
      <p:ext uri="{BB962C8B-B14F-4D97-AF65-F5344CB8AC3E}">
        <p14:creationId xmlns:p14="http://schemas.microsoft.com/office/powerpoint/2010/main" val="1616683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8.xml"/><Relationship Id="rId4" Type="http://schemas.openxmlformats.org/officeDocument/2006/relationships/image" Target="../media/image3.jp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www.enablinggoodlives.co.nz/" TargetMode="External"/><Relationship Id="rId1" Type="http://schemas.openxmlformats.org/officeDocument/2006/relationships/slideLayout" Target="../slideLayouts/slideLayout8.xml"/><Relationship Id="rId5" Type="http://schemas.openxmlformats.org/officeDocument/2006/relationships/image" Target="../media/image4.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hyperlink" Target="http://www.msd.govt.nz/documents/about-msd-and-our-work/work-programmes/initiatives/disabilityconfidentnz/toolkit-employing-disabled-people.pdf" TargetMode="External"/><Relationship Id="rId2" Type="http://schemas.openxmlformats.org/officeDocument/2006/relationships/hyperlink" Target="http://www.msd.govt.nz/disabilityconfidentnz" TargetMode="External"/><Relationship Id="rId1" Type="http://schemas.openxmlformats.org/officeDocument/2006/relationships/slideLayout" Target="../slideLayouts/slideLayout8.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www.workandincome.govt.nz/employers/employ-disabled-people-or-people-with-health-condition/" TargetMode="External"/><Relationship Id="rId1" Type="http://schemas.openxmlformats.org/officeDocument/2006/relationships/slideLayout" Target="../slideLayouts/slideLayout8.xml"/><Relationship Id="rId5" Type="http://schemas.openxmlformats.org/officeDocument/2006/relationships/image" Target="../media/image6.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526348"/>
            <a:ext cx="2952328" cy="822532"/>
          </a:xfrm>
        </p:spPr>
        <p:txBody>
          <a:bodyPr/>
          <a:lstStyle/>
          <a:p>
            <a:r>
              <a:rPr lang="en-NZ" dirty="0" smtClean="0">
                <a:solidFill>
                  <a:srgbClr val="920092"/>
                </a:solidFill>
              </a:rPr>
              <a:t>New Zealand Disability Strategy 2016-2026</a:t>
            </a:r>
            <a:endParaRPr lang="en-NZ" dirty="0">
              <a:solidFill>
                <a:srgbClr val="920092"/>
              </a:solidFill>
            </a:endParaRPr>
          </a:p>
        </p:txBody>
      </p:sp>
      <p:sp>
        <p:nvSpPr>
          <p:cNvPr id="3" name="Content Placeholder 2"/>
          <p:cNvSpPr>
            <a:spLocks noGrp="1"/>
          </p:cNvSpPr>
          <p:nvPr>
            <p:ph idx="1"/>
          </p:nvPr>
        </p:nvSpPr>
        <p:spPr>
          <a:xfrm>
            <a:off x="3419872" y="273050"/>
            <a:ext cx="5266928" cy="6180286"/>
          </a:xfrm>
        </p:spPr>
        <p:txBody>
          <a:bodyPr>
            <a:normAutofit fontScale="40000" lnSpcReduction="20000"/>
          </a:bodyPr>
          <a:lstStyle/>
          <a:p>
            <a:pPr marL="0" indent="0">
              <a:buNone/>
            </a:pPr>
            <a:endParaRPr lang="en-NZ" sz="3000" b="1" dirty="0" smtClean="0">
              <a:latin typeface="Verdana" panose="020B0604030504040204" pitchFamily="34" charset="0"/>
              <a:ea typeface="Verdana" panose="020B0604030504040204" pitchFamily="34" charset="0"/>
              <a:cs typeface="Verdana" panose="020B0604030504040204" pitchFamily="34" charset="0"/>
            </a:endParaRPr>
          </a:p>
          <a:p>
            <a:pPr marL="0" indent="0">
              <a:buNone/>
            </a:pPr>
            <a:r>
              <a:rPr lang="en-NZ" sz="3000" b="1" dirty="0" smtClean="0">
                <a:latin typeface="Verdana" panose="020B0604030504040204" pitchFamily="34" charset="0"/>
                <a:ea typeface="Verdana" panose="020B0604030504040204" pitchFamily="34" charset="0"/>
                <a:cs typeface="Verdana" panose="020B0604030504040204" pitchFamily="34" charset="0"/>
              </a:rPr>
              <a:t>What </a:t>
            </a:r>
            <a:r>
              <a:rPr lang="en-NZ" sz="3000" b="1" dirty="0">
                <a:latin typeface="Verdana" panose="020B0604030504040204" pitchFamily="34" charset="0"/>
                <a:ea typeface="Verdana" panose="020B0604030504040204" pitchFamily="34" charset="0"/>
                <a:cs typeface="Verdana" panose="020B0604030504040204" pitchFamily="34" charset="0"/>
              </a:rPr>
              <a:t>is happening next?</a:t>
            </a:r>
          </a:p>
          <a:p>
            <a:pPr lvl="0">
              <a:lnSpc>
                <a:spcPct val="120000"/>
              </a:lnSpc>
            </a:pPr>
            <a:r>
              <a:rPr lang="en-NZ" sz="3000" dirty="0"/>
              <a:t>The Government wants to make sure that the Strategy is implemented properly and that there are real changes being made.</a:t>
            </a:r>
          </a:p>
          <a:p>
            <a:pPr lvl="0">
              <a:lnSpc>
                <a:spcPct val="120000"/>
              </a:lnSpc>
            </a:pPr>
            <a:r>
              <a:rPr lang="en-NZ" sz="3000" dirty="0"/>
              <a:t>To help measure progress, an Outcomes Framework which specifies the targets and indicators will be developed.</a:t>
            </a:r>
          </a:p>
          <a:p>
            <a:pPr lvl="0">
              <a:lnSpc>
                <a:spcPct val="120000"/>
              </a:lnSpc>
            </a:pPr>
            <a:r>
              <a:rPr lang="en-NZ" sz="3000" dirty="0" smtClean="0"/>
              <a:t>Plans  to improve data </a:t>
            </a:r>
            <a:r>
              <a:rPr lang="en-NZ" sz="3000" dirty="0"/>
              <a:t>and </a:t>
            </a:r>
            <a:r>
              <a:rPr lang="en-NZ" sz="3000" dirty="0" smtClean="0"/>
              <a:t>evidence are also underway. This </a:t>
            </a:r>
            <a:r>
              <a:rPr lang="en-NZ" sz="3000" dirty="0"/>
              <a:t>will help make sure that the right information is collected in the right way to be used for the Outcomes Framework. </a:t>
            </a:r>
            <a:endParaRPr lang="en-NZ" sz="3000" dirty="0" smtClean="0"/>
          </a:p>
          <a:p>
            <a:pPr lvl="0">
              <a:lnSpc>
                <a:spcPct val="120000"/>
              </a:lnSpc>
            </a:pPr>
            <a:r>
              <a:rPr lang="en-NZ" sz="3000" dirty="0" smtClean="0"/>
              <a:t>The </a:t>
            </a:r>
            <a:r>
              <a:rPr lang="en-NZ" sz="3000" dirty="0"/>
              <a:t>Disability Action Plan will also be updated in early 2017. This will help make sure that the actions align with the new Strategy and will help achieve its vision. </a:t>
            </a:r>
          </a:p>
          <a:p>
            <a:pPr marL="0" indent="0">
              <a:buNone/>
            </a:pPr>
            <a:endParaRPr lang="en-NZ" dirty="0" smtClean="0"/>
          </a:p>
          <a:p>
            <a:pPr marL="0" indent="0">
              <a:lnSpc>
                <a:spcPct val="120000"/>
              </a:lnSpc>
              <a:buNone/>
            </a:pPr>
            <a:r>
              <a:rPr lang="en-NZ" sz="3000" b="1" dirty="0">
                <a:latin typeface="Verdana" panose="020B0604030504040204" pitchFamily="34" charset="0"/>
                <a:ea typeface="Verdana" panose="020B0604030504040204" pitchFamily="34" charset="0"/>
                <a:cs typeface="Verdana" panose="020B0604030504040204" pitchFamily="34" charset="0"/>
              </a:rPr>
              <a:t>What opportunities will there be for the sector to participate/contribute?</a:t>
            </a:r>
          </a:p>
          <a:p>
            <a:pPr lvl="0">
              <a:lnSpc>
                <a:spcPct val="120000"/>
              </a:lnSpc>
            </a:pPr>
            <a:r>
              <a:rPr lang="en-NZ" sz="3000" dirty="0"/>
              <a:t>Developing an Outcomes Framework is pretty new internationally, so it’s important that it is right – and that means getting advice from disabled people and the disability sector. </a:t>
            </a:r>
          </a:p>
          <a:p>
            <a:pPr lvl="0">
              <a:lnSpc>
                <a:spcPct val="120000"/>
              </a:lnSpc>
            </a:pPr>
            <a:r>
              <a:rPr lang="en-NZ" sz="3000" dirty="0"/>
              <a:t>Development of the Outcomes Framework will include public consultation. This will occur in early 2017 once a draft of the Framework is available.</a:t>
            </a:r>
          </a:p>
          <a:p>
            <a:pPr lvl="0">
              <a:lnSpc>
                <a:spcPct val="120000"/>
              </a:lnSpc>
            </a:pPr>
            <a:r>
              <a:rPr lang="en-NZ" sz="3000" dirty="0"/>
              <a:t>A draft updated Disability Action Plan will also be out for consultation at the same time as the Outcomes Framework.</a:t>
            </a:r>
          </a:p>
          <a:p>
            <a:pPr lvl="0">
              <a:lnSpc>
                <a:spcPct val="120000"/>
              </a:lnSpc>
            </a:pPr>
            <a:r>
              <a:rPr lang="en-NZ" sz="3000" dirty="0"/>
              <a:t>Further public consultation on </a:t>
            </a:r>
            <a:r>
              <a:rPr lang="en-NZ" sz="3000" dirty="0" smtClean="0"/>
              <a:t>plans to improve data and evidence  will </a:t>
            </a:r>
            <a:r>
              <a:rPr lang="en-NZ" sz="3000" dirty="0"/>
              <a:t>help make sure disabled people and the disability sector can see the full picture of the information that is going to be required in future.</a:t>
            </a:r>
          </a:p>
          <a:p>
            <a:pPr lvl="0">
              <a:lnSpc>
                <a:spcPct val="120000"/>
              </a:lnSpc>
            </a:pPr>
            <a:r>
              <a:rPr lang="en-NZ" sz="3000" dirty="0"/>
              <a:t>While this </a:t>
            </a:r>
            <a:r>
              <a:rPr lang="en-NZ" sz="3000" dirty="0" smtClean="0"/>
              <a:t>may sound </a:t>
            </a:r>
            <a:r>
              <a:rPr lang="en-NZ" sz="3000" dirty="0"/>
              <a:t>like lots of </a:t>
            </a:r>
            <a:r>
              <a:rPr lang="en-NZ" sz="3000" dirty="0" smtClean="0"/>
              <a:t>information </a:t>
            </a:r>
            <a:r>
              <a:rPr lang="en-NZ" sz="3000" dirty="0"/>
              <a:t>coming out for </a:t>
            </a:r>
            <a:r>
              <a:rPr lang="en-NZ" sz="3000" dirty="0" smtClean="0"/>
              <a:t>consultation </a:t>
            </a:r>
            <a:r>
              <a:rPr lang="en-NZ" sz="3000" dirty="0"/>
              <a:t>at the same time, they are actually all part of putting the Strategy into practice. </a:t>
            </a:r>
            <a:r>
              <a:rPr lang="en-NZ" sz="3000" dirty="0" smtClean="0"/>
              <a:t>That’s why it’s important everyone gets to see them at the same time. </a:t>
            </a:r>
            <a:endParaRPr lang="en-NZ" sz="3000" dirty="0"/>
          </a:p>
        </p:txBody>
      </p:sp>
      <p:sp>
        <p:nvSpPr>
          <p:cNvPr id="4" name="Text Placeholder 3"/>
          <p:cNvSpPr>
            <a:spLocks noGrp="1"/>
          </p:cNvSpPr>
          <p:nvPr>
            <p:ph type="body" sz="half" idx="2"/>
          </p:nvPr>
        </p:nvSpPr>
        <p:spPr>
          <a:xfrm>
            <a:off x="395536" y="1844824"/>
            <a:ext cx="2602631" cy="4281339"/>
          </a:xfrm>
        </p:spPr>
        <p:txBody>
          <a:bodyPr>
            <a:normAutofit/>
          </a:bodyPr>
          <a:lstStyle/>
          <a:p>
            <a:endParaRPr lang="en-NZ" b="1" dirty="0" smtClean="0">
              <a:latin typeface="Verdana" panose="020B0604030504040204" pitchFamily="34" charset="0"/>
              <a:ea typeface="Verdana" panose="020B0604030504040204" pitchFamily="34" charset="0"/>
              <a:cs typeface="Verdana" panose="020B0604030504040204" pitchFamily="34" charset="0"/>
            </a:endParaRPr>
          </a:p>
          <a:p>
            <a:endParaRPr lang="en-NZ" b="1" dirty="0">
              <a:latin typeface="Verdana" panose="020B0604030504040204" pitchFamily="34" charset="0"/>
              <a:ea typeface="Verdana" panose="020B0604030504040204" pitchFamily="34" charset="0"/>
              <a:cs typeface="Verdana" panose="020B0604030504040204" pitchFamily="34" charset="0"/>
            </a:endParaRPr>
          </a:p>
          <a:p>
            <a:pPr lvl="0"/>
            <a:endParaRPr lang="en-NZ" sz="1200" dirty="0" smtClean="0"/>
          </a:p>
          <a:p>
            <a:pPr lvl="0"/>
            <a:r>
              <a:rPr lang="en-NZ" sz="1200" dirty="0" smtClean="0"/>
              <a:t>The </a:t>
            </a:r>
            <a:r>
              <a:rPr lang="en-NZ" sz="1200" dirty="0"/>
              <a:t>New Zealand Disability Strategy was revised during 2016.</a:t>
            </a:r>
          </a:p>
          <a:p>
            <a:pPr lvl="0"/>
            <a:r>
              <a:rPr lang="en-NZ" sz="1200" dirty="0"/>
              <a:t>The process was led by the Office for Disability Issues, with support from the New Zealand Disability Strategy Revision Reference Group.</a:t>
            </a:r>
          </a:p>
          <a:p>
            <a:pPr lvl="0"/>
            <a:r>
              <a:rPr lang="en-NZ" sz="1200" dirty="0"/>
              <a:t>The new Strategy was developed based on what disabled people, their families, whānau, and their supporters said was most important to them during two rounds of public consultation in 2016.</a:t>
            </a:r>
          </a:p>
          <a:p>
            <a:pPr lvl="0"/>
            <a:r>
              <a:rPr lang="en-NZ" sz="1200" dirty="0"/>
              <a:t>The new Strategy was launched on 29 November 2016 to coincide with the week of the International Day of Persons with Disabilities.</a:t>
            </a:r>
          </a:p>
          <a:p>
            <a:endParaRPr lang="en-NZ" dirty="0"/>
          </a:p>
        </p:txBody>
      </p:sp>
      <p:cxnSp>
        <p:nvCxnSpPr>
          <p:cNvPr id="5" name="Straight Connector 4"/>
          <p:cNvCxnSpPr/>
          <p:nvPr/>
        </p:nvCxnSpPr>
        <p:spPr>
          <a:xfrm>
            <a:off x="3203848" y="116632"/>
            <a:ext cx="0" cy="6048672"/>
          </a:xfrm>
          <a:prstGeom prst="line">
            <a:avLst/>
          </a:prstGeom>
          <a:ln>
            <a:solidFill>
              <a:srgbClr val="920092"/>
            </a:solidFill>
          </a:ln>
        </p:spPr>
        <p:style>
          <a:lnRef idx="3">
            <a:schemeClr val="accent4"/>
          </a:lnRef>
          <a:fillRef idx="0">
            <a:schemeClr val="accent4"/>
          </a:fillRef>
          <a:effectRef idx="2">
            <a:schemeClr val="accent4"/>
          </a:effectRef>
          <a:fontRef idx="minor">
            <a:schemeClr val="tx1"/>
          </a:fontRef>
        </p:style>
      </p:cxnSp>
      <p:cxnSp>
        <p:nvCxnSpPr>
          <p:cNvPr id="6" name="Straight Connector 5"/>
          <p:cNvCxnSpPr/>
          <p:nvPr/>
        </p:nvCxnSpPr>
        <p:spPr>
          <a:xfrm>
            <a:off x="107504" y="6309320"/>
            <a:ext cx="8928992" cy="0"/>
          </a:xfrm>
          <a:prstGeom prst="line">
            <a:avLst/>
          </a:prstGeom>
          <a:ln>
            <a:solidFill>
              <a:srgbClr val="920092"/>
            </a:solidFill>
          </a:ln>
        </p:spPr>
        <p:style>
          <a:lnRef idx="3">
            <a:schemeClr val="accent4"/>
          </a:lnRef>
          <a:fillRef idx="0">
            <a:schemeClr val="accent4"/>
          </a:fillRef>
          <a:effectRef idx="2">
            <a:schemeClr val="accent4"/>
          </a:effectRef>
          <a:fontRef idx="minor">
            <a:schemeClr val="tx1"/>
          </a:fontRef>
        </p:style>
      </p:cxnSp>
      <p:pic>
        <p:nvPicPr>
          <p:cNvPr id="9" name="Picture 8"/>
          <p:cNvPicPr/>
          <p:nvPr/>
        </p:nvPicPr>
        <p:blipFill rotWithShape="1">
          <a:blip r:embed="rId2" cstate="print">
            <a:extLst>
              <a:ext uri="{28A0092B-C50C-407E-A947-70E740481C1C}">
                <a14:useLocalDpi xmlns:a14="http://schemas.microsoft.com/office/drawing/2010/main" val="0"/>
              </a:ext>
            </a:extLst>
          </a:blip>
          <a:srcRect t="20655" b="25712"/>
          <a:stretch/>
        </p:blipFill>
        <p:spPr bwMode="auto">
          <a:xfrm>
            <a:off x="5868144" y="6442496"/>
            <a:ext cx="1346200" cy="370880"/>
          </a:xfrm>
          <a:prstGeom prst="rect">
            <a:avLst/>
          </a:prstGeom>
          <a:noFill/>
          <a:ln>
            <a:noFill/>
          </a:ln>
        </p:spPr>
      </p:pic>
      <p:pic>
        <p:nvPicPr>
          <p:cNvPr id="1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8304" y="6422851"/>
            <a:ext cx="1543050" cy="390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504" y="163100"/>
            <a:ext cx="2580132" cy="961644"/>
          </a:xfrm>
          <a:prstGeom prst="rect">
            <a:avLst/>
          </a:prstGeom>
        </p:spPr>
      </p:pic>
    </p:spTree>
    <p:extLst>
      <p:ext uri="{BB962C8B-B14F-4D97-AF65-F5344CB8AC3E}">
        <p14:creationId xmlns:p14="http://schemas.microsoft.com/office/powerpoint/2010/main" val="25998660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644008" y="3472"/>
            <a:ext cx="4286150" cy="6305848"/>
          </a:xfrm>
        </p:spPr>
        <p:txBody>
          <a:bodyPr>
            <a:normAutofit/>
          </a:bodyPr>
          <a:lstStyle/>
          <a:p>
            <a:pPr marL="0" indent="0">
              <a:lnSpc>
                <a:spcPct val="115000"/>
              </a:lnSpc>
              <a:spcBef>
                <a:spcPts val="288"/>
              </a:spcBef>
              <a:buNone/>
            </a:pPr>
            <a:endParaRPr lang="en-NZ" sz="800" b="1" dirty="0" smtClean="0">
              <a:latin typeface="Verdana" panose="020B0604030504040204" pitchFamily="34" charset="0"/>
              <a:ea typeface="Verdana" panose="020B0604030504040204" pitchFamily="34" charset="0"/>
              <a:cs typeface="Verdana" panose="020B0604030504040204" pitchFamily="34" charset="0"/>
            </a:endParaRPr>
          </a:p>
          <a:p>
            <a:pPr marL="0" indent="0">
              <a:lnSpc>
                <a:spcPct val="115000"/>
              </a:lnSpc>
              <a:spcBef>
                <a:spcPts val="288"/>
              </a:spcBef>
              <a:buNone/>
            </a:pPr>
            <a:r>
              <a:rPr lang="en-NZ" sz="1200" b="1" dirty="0" smtClean="0">
                <a:latin typeface="Verdana" panose="020B0604030504040204" pitchFamily="34" charset="0"/>
                <a:ea typeface="Verdana" panose="020B0604030504040204" pitchFamily="34" charset="0"/>
                <a:cs typeface="Verdana" panose="020B0604030504040204" pitchFamily="34" charset="0"/>
              </a:rPr>
              <a:t>What </a:t>
            </a:r>
            <a:r>
              <a:rPr lang="en-NZ" sz="1200" b="1" dirty="0">
                <a:latin typeface="Verdana" panose="020B0604030504040204" pitchFamily="34" charset="0"/>
                <a:ea typeface="Verdana" panose="020B0604030504040204" pitchFamily="34" charset="0"/>
                <a:cs typeface="Verdana" panose="020B0604030504040204" pitchFamily="34" charset="0"/>
              </a:rPr>
              <a:t>we have learnt </a:t>
            </a:r>
          </a:p>
          <a:p>
            <a:pPr marL="0" indent="0">
              <a:lnSpc>
                <a:spcPct val="115000"/>
              </a:lnSpc>
              <a:buNone/>
            </a:pPr>
            <a:r>
              <a:rPr lang="en-NZ" sz="1050" dirty="0"/>
              <a:t>Evaluations of the EGL demonstrations, the Ministry of Health’s New Model </a:t>
            </a:r>
            <a:r>
              <a:rPr lang="en-NZ" sz="1050" dirty="0" smtClean="0"/>
              <a:t>of support for disabled </a:t>
            </a:r>
            <a:r>
              <a:rPr lang="en-NZ" sz="1050" dirty="0"/>
              <a:t>p</a:t>
            </a:r>
            <a:r>
              <a:rPr lang="en-NZ" sz="1050" dirty="0" smtClean="0"/>
              <a:t>eople</a:t>
            </a:r>
            <a:r>
              <a:rPr lang="en-NZ" sz="1050" dirty="0"/>
              <a:t>, along with evaluations of international trials and innovative approaches to disability support, have helped to inform advice to the Government on how to transform the disability support system. </a:t>
            </a:r>
          </a:p>
          <a:p>
            <a:pPr marL="0" indent="0">
              <a:lnSpc>
                <a:spcPct val="115000"/>
              </a:lnSpc>
              <a:buNone/>
            </a:pPr>
            <a:r>
              <a:rPr lang="en-NZ" sz="1050" dirty="0" smtClean="0"/>
              <a:t>A </a:t>
            </a:r>
            <a:r>
              <a:rPr lang="en-NZ" sz="1050" dirty="0"/>
              <a:t>systematic review of the </a:t>
            </a:r>
            <a:r>
              <a:rPr lang="en-NZ" sz="1050" dirty="0" smtClean="0"/>
              <a:t>evidence, </a:t>
            </a:r>
            <a:r>
              <a:rPr lang="en-NZ" sz="1050" dirty="0"/>
              <a:t>undertaken by a working group from the sector and some </a:t>
            </a:r>
            <a:r>
              <a:rPr lang="en-NZ" sz="1050" dirty="0" smtClean="0"/>
              <a:t>officials, </a:t>
            </a:r>
            <a:r>
              <a:rPr lang="en-NZ" sz="1050" dirty="0"/>
              <a:t>found that a transformed disability support system that supports disabled people to have greater choice and control will be one that:</a:t>
            </a:r>
          </a:p>
          <a:p>
            <a:pPr>
              <a:lnSpc>
                <a:spcPct val="115000"/>
              </a:lnSpc>
            </a:pPr>
            <a:r>
              <a:rPr lang="en-NZ" sz="1050" dirty="0"/>
              <a:t>provides access to independent facilitators who have help disabled people, and their families plan how they want their live to be and to build a life in the community </a:t>
            </a:r>
          </a:p>
          <a:p>
            <a:pPr>
              <a:lnSpc>
                <a:spcPct val="115000"/>
              </a:lnSpc>
            </a:pPr>
            <a:r>
              <a:rPr lang="en-NZ" sz="1050" dirty="0"/>
              <a:t>has a single assessment </a:t>
            </a:r>
          </a:p>
          <a:p>
            <a:pPr>
              <a:lnSpc>
                <a:spcPct val="115000"/>
              </a:lnSpc>
            </a:pPr>
            <a:r>
              <a:rPr lang="en-NZ" sz="1050" dirty="0"/>
              <a:t>h</a:t>
            </a:r>
            <a:r>
              <a:rPr lang="en-NZ" sz="1050" dirty="0" smtClean="0"/>
              <a:t>as a </a:t>
            </a:r>
            <a:r>
              <a:rPr lang="en-NZ" sz="1050" dirty="0"/>
              <a:t>new funding allocation process that involves only one agency</a:t>
            </a:r>
          </a:p>
          <a:p>
            <a:pPr>
              <a:lnSpc>
                <a:spcPct val="115000"/>
              </a:lnSpc>
            </a:pPr>
            <a:r>
              <a:rPr lang="en-NZ" sz="1050" dirty="0"/>
              <a:t>provides disabled people with a personal budget that they can use flexibly</a:t>
            </a:r>
          </a:p>
          <a:p>
            <a:pPr>
              <a:lnSpc>
                <a:spcPct val="115000"/>
              </a:lnSpc>
            </a:pPr>
            <a:r>
              <a:rPr lang="en-NZ" sz="1050" dirty="0"/>
              <a:t>provides a range of options for people to manage their personal budget. </a:t>
            </a:r>
            <a:endParaRPr lang="en-NZ" sz="1200" b="1" dirty="0" smtClean="0">
              <a:latin typeface="Verdana" panose="020B0604030504040204" pitchFamily="34" charset="0"/>
              <a:ea typeface="Verdana" panose="020B0604030504040204" pitchFamily="34" charset="0"/>
              <a:cs typeface="Verdana" panose="020B0604030504040204" pitchFamily="34" charset="0"/>
            </a:endParaRPr>
          </a:p>
          <a:p>
            <a:pPr marL="0" indent="0">
              <a:lnSpc>
                <a:spcPct val="115000"/>
              </a:lnSpc>
              <a:spcBef>
                <a:spcPts val="288"/>
              </a:spcBef>
              <a:buNone/>
            </a:pPr>
            <a:endParaRPr lang="en-NZ" sz="100" b="1" dirty="0" smtClean="0">
              <a:latin typeface="Verdana" panose="020B0604030504040204" pitchFamily="34" charset="0"/>
              <a:ea typeface="Verdana" panose="020B0604030504040204" pitchFamily="34" charset="0"/>
              <a:cs typeface="Verdana" panose="020B0604030504040204" pitchFamily="34" charset="0"/>
            </a:endParaRPr>
          </a:p>
          <a:p>
            <a:pPr marL="0" indent="0">
              <a:lnSpc>
                <a:spcPct val="115000"/>
              </a:lnSpc>
              <a:spcBef>
                <a:spcPts val="288"/>
              </a:spcBef>
              <a:buNone/>
            </a:pPr>
            <a:endParaRPr lang="en-NZ" sz="200" b="1" dirty="0" smtClean="0">
              <a:latin typeface="Verdana" panose="020B0604030504040204" pitchFamily="34" charset="0"/>
              <a:ea typeface="Verdana" panose="020B0604030504040204" pitchFamily="34" charset="0"/>
              <a:cs typeface="Verdana" panose="020B0604030504040204" pitchFamily="34" charset="0"/>
            </a:endParaRPr>
          </a:p>
          <a:p>
            <a:pPr marL="0" indent="0">
              <a:lnSpc>
                <a:spcPct val="115000"/>
              </a:lnSpc>
              <a:spcBef>
                <a:spcPts val="288"/>
              </a:spcBef>
              <a:buNone/>
            </a:pPr>
            <a:r>
              <a:rPr lang="en-NZ" sz="1200" b="1" dirty="0" smtClean="0">
                <a:latin typeface="Verdana" panose="020B0604030504040204" pitchFamily="34" charset="0"/>
                <a:ea typeface="Verdana" panose="020B0604030504040204" pitchFamily="34" charset="0"/>
                <a:cs typeface="Verdana" panose="020B0604030504040204" pitchFamily="34" charset="0"/>
              </a:rPr>
              <a:t>The </a:t>
            </a:r>
            <a:r>
              <a:rPr lang="en-NZ" sz="1200" b="1" dirty="0">
                <a:latin typeface="Verdana" panose="020B0604030504040204" pitchFamily="34" charset="0"/>
                <a:ea typeface="Verdana" panose="020B0604030504040204" pitchFamily="34" charset="0"/>
                <a:cs typeface="Verdana" panose="020B0604030504040204" pitchFamily="34" charset="0"/>
              </a:rPr>
              <a:t>next steps</a:t>
            </a:r>
          </a:p>
          <a:p>
            <a:pPr marL="0" indent="0">
              <a:lnSpc>
                <a:spcPct val="115000"/>
              </a:lnSpc>
              <a:spcBef>
                <a:spcPts val="288"/>
              </a:spcBef>
              <a:buNone/>
            </a:pPr>
            <a:r>
              <a:rPr lang="en-NZ" sz="1050" dirty="0"/>
              <a:t>Although it was expected that advice would be considered by Government by the end of 2016, a range of significant events that could not have been foreseen - the </a:t>
            </a:r>
            <a:r>
              <a:rPr lang="en-NZ" sz="1050" dirty="0" err="1"/>
              <a:t>Kaikoura</a:t>
            </a:r>
            <a:r>
              <a:rPr lang="en-NZ" sz="1050" dirty="0"/>
              <a:t> earthquake and a new PM, have impacted the original timeframe.  </a:t>
            </a:r>
          </a:p>
          <a:p>
            <a:pPr marL="0" indent="0">
              <a:lnSpc>
                <a:spcPct val="115000"/>
              </a:lnSpc>
              <a:spcBef>
                <a:spcPts val="288"/>
              </a:spcBef>
              <a:buNone/>
            </a:pPr>
            <a:r>
              <a:rPr lang="en-NZ" sz="1050" dirty="0"/>
              <a:t>We are now aiming to get advice about how to transform the disability support system to Cabinet in February. The Minister for Disability Issues will communicate with the disability sector on the decisions to transform the disability support system. </a:t>
            </a:r>
          </a:p>
        </p:txBody>
      </p:sp>
      <p:sp>
        <p:nvSpPr>
          <p:cNvPr id="6" name="Text Placeholder 5"/>
          <p:cNvSpPr>
            <a:spLocks noGrp="1"/>
          </p:cNvSpPr>
          <p:nvPr>
            <p:ph type="body" sz="half" idx="2"/>
          </p:nvPr>
        </p:nvSpPr>
        <p:spPr>
          <a:xfrm>
            <a:off x="179512" y="810447"/>
            <a:ext cx="4320480" cy="5941762"/>
          </a:xfrm>
        </p:spPr>
        <p:txBody>
          <a:bodyPr>
            <a:normAutofit/>
          </a:bodyPr>
          <a:lstStyle/>
          <a:p>
            <a:pPr>
              <a:lnSpc>
                <a:spcPct val="120000"/>
              </a:lnSpc>
              <a:spcBef>
                <a:spcPts val="288"/>
              </a:spcBef>
            </a:pPr>
            <a:r>
              <a:rPr lang="en-NZ" sz="1200" b="1" dirty="0" smtClean="0">
                <a:latin typeface="Verdana" panose="020B0604030504040204" pitchFamily="34" charset="0"/>
                <a:ea typeface="Verdana" panose="020B0604030504040204" pitchFamily="34" charset="0"/>
                <a:cs typeface="Verdana" panose="020B0604030504040204" pitchFamily="34" charset="0"/>
              </a:rPr>
              <a:t>What </a:t>
            </a:r>
            <a:r>
              <a:rPr lang="en-NZ" sz="1200" b="1" dirty="0">
                <a:latin typeface="Verdana" panose="020B0604030504040204" pitchFamily="34" charset="0"/>
                <a:ea typeface="Verdana" panose="020B0604030504040204" pitchFamily="34" charset="0"/>
                <a:cs typeface="Verdana" panose="020B0604030504040204" pitchFamily="34" charset="0"/>
              </a:rPr>
              <a:t>has happened to date?</a:t>
            </a:r>
          </a:p>
          <a:p>
            <a:pPr>
              <a:lnSpc>
                <a:spcPct val="120000"/>
              </a:lnSpc>
            </a:pPr>
            <a:r>
              <a:rPr lang="en-NZ" sz="1050" dirty="0" smtClean="0"/>
              <a:t>In </a:t>
            </a:r>
            <a:r>
              <a:rPr lang="en-NZ" sz="1050" dirty="0"/>
              <a:t>2011, an independent working group made up of representatives from the disability sector provided the then Minister for Disability Issues with a report – Enabling Good Lives (EGL). </a:t>
            </a:r>
          </a:p>
          <a:p>
            <a:pPr>
              <a:lnSpc>
                <a:spcPct val="120000"/>
              </a:lnSpc>
            </a:pPr>
            <a:r>
              <a:rPr lang="en-NZ" sz="1050" dirty="0" smtClean="0"/>
              <a:t>EGL </a:t>
            </a:r>
            <a:r>
              <a:rPr lang="en-NZ" sz="1050" dirty="0"/>
              <a:t>is new approach to support disabled people’s access to everyday life in everyday places, rather than focusing on ‘special’ places or activities for disabled people, with a vision </a:t>
            </a:r>
            <a:r>
              <a:rPr lang="en-NZ" sz="1050" dirty="0" smtClean="0"/>
              <a:t>that:</a:t>
            </a:r>
            <a:endParaRPr lang="en-NZ" sz="1050" dirty="0"/>
          </a:p>
          <a:p>
            <a:pPr>
              <a:lnSpc>
                <a:spcPct val="120000"/>
              </a:lnSpc>
            </a:pPr>
            <a:r>
              <a:rPr lang="en-NZ" sz="1050" dirty="0" smtClean="0"/>
              <a:t>‘In </a:t>
            </a:r>
            <a:r>
              <a:rPr lang="en-NZ" sz="1050" dirty="0"/>
              <a:t>the future, disabled children and adults and their families will have greater choice and control over their supports and lives, and make more use of natural and universally available supports.’   </a:t>
            </a:r>
          </a:p>
          <a:p>
            <a:pPr>
              <a:lnSpc>
                <a:spcPct val="120000"/>
              </a:lnSpc>
            </a:pPr>
            <a:r>
              <a:rPr lang="en-NZ" sz="1050" dirty="0" smtClean="0"/>
              <a:t>In </a:t>
            </a:r>
            <a:r>
              <a:rPr lang="en-NZ" sz="1050" dirty="0"/>
              <a:t>September 2012, the Ministerial Committee of Disability Issues endorsed the EGL vision and principles, and invited the Minister for Disability Issues to develop a detailed proposal to demonstrate the EGL approach.</a:t>
            </a:r>
          </a:p>
          <a:p>
            <a:pPr>
              <a:lnSpc>
                <a:spcPct val="120000"/>
              </a:lnSpc>
            </a:pPr>
            <a:r>
              <a:rPr lang="en-NZ" sz="1050" dirty="0" smtClean="0"/>
              <a:t>In </a:t>
            </a:r>
            <a:r>
              <a:rPr lang="en-NZ" sz="1050" dirty="0"/>
              <a:t>July 2013, the Government agreed </a:t>
            </a:r>
            <a:r>
              <a:rPr lang="en-NZ" sz="1050" dirty="0" smtClean="0"/>
              <a:t>to fund </a:t>
            </a:r>
            <a:r>
              <a:rPr lang="en-NZ" sz="1050" dirty="0"/>
              <a:t>a small scale demonstration of the EGL approach in Christchurch from 2013-2016, and in December 2014, agreed to another demonstration in the Waikato for the period 2014 to 2017. </a:t>
            </a:r>
          </a:p>
          <a:p>
            <a:pPr>
              <a:lnSpc>
                <a:spcPct val="120000"/>
              </a:lnSpc>
            </a:pPr>
            <a:r>
              <a:rPr lang="en-NZ" sz="1050" dirty="0" smtClean="0"/>
              <a:t>The </a:t>
            </a:r>
            <a:r>
              <a:rPr lang="en-NZ" sz="1050" dirty="0"/>
              <a:t>Christchurch demonstration of the EGL approach focused on supporting students with High or Very High Needs Ongoing Resourcing Scheme (educational funding) funding transitioning from school.    </a:t>
            </a:r>
          </a:p>
          <a:p>
            <a:pPr>
              <a:lnSpc>
                <a:spcPct val="120000"/>
              </a:lnSpc>
            </a:pPr>
            <a:r>
              <a:rPr lang="en-NZ" sz="1050" dirty="0" smtClean="0"/>
              <a:t>The </a:t>
            </a:r>
            <a:r>
              <a:rPr lang="en-NZ" sz="1050" dirty="0"/>
              <a:t>EGL demonstration in the Waikato has focused on disabled people who would like increased choices and who may not be able to advocate for themselves, Māori, disabled children 0-18 years and their families, and disabled people who with a bit of assistance, could be employed.  </a:t>
            </a:r>
          </a:p>
          <a:p>
            <a:pPr>
              <a:lnSpc>
                <a:spcPct val="120000"/>
              </a:lnSpc>
            </a:pPr>
            <a:r>
              <a:rPr lang="en-NZ" sz="1050" dirty="0" smtClean="0"/>
              <a:t>For </a:t>
            </a:r>
            <a:r>
              <a:rPr lang="en-NZ" sz="1050" dirty="0"/>
              <a:t>more information about the two EGL demonstrations, see the Enabling Good Lives website - </a:t>
            </a:r>
            <a:r>
              <a:rPr lang="en-NZ" sz="1050" dirty="0">
                <a:hlinkClick r:id="rId2"/>
              </a:rPr>
              <a:t>http://www.enablinggoodlives.co.nz</a:t>
            </a:r>
            <a:r>
              <a:rPr lang="en-NZ" sz="1050" dirty="0" smtClean="0">
                <a:hlinkClick r:id="rId2"/>
              </a:rPr>
              <a:t>/</a:t>
            </a:r>
            <a:r>
              <a:rPr lang="en-NZ" sz="1050" dirty="0" smtClean="0"/>
              <a:t>  </a:t>
            </a:r>
            <a:endParaRPr lang="en-NZ" sz="1050" dirty="0"/>
          </a:p>
        </p:txBody>
      </p:sp>
      <p:cxnSp>
        <p:nvCxnSpPr>
          <p:cNvPr id="8" name="Straight Connector 7"/>
          <p:cNvCxnSpPr/>
          <p:nvPr/>
        </p:nvCxnSpPr>
        <p:spPr>
          <a:xfrm>
            <a:off x="4499992" y="116632"/>
            <a:ext cx="0" cy="6048672"/>
          </a:xfrm>
          <a:prstGeom prst="line">
            <a:avLst/>
          </a:prstGeom>
          <a:ln>
            <a:solidFill>
              <a:schemeClr val="accent3">
                <a:lumMod val="75000"/>
              </a:schemeClr>
            </a:solidFill>
          </a:ln>
        </p:spPr>
        <p:style>
          <a:lnRef idx="3">
            <a:schemeClr val="accent4"/>
          </a:lnRef>
          <a:fillRef idx="0">
            <a:schemeClr val="accent4"/>
          </a:fillRef>
          <a:effectRef idx="2">
            <a:schemeClr val="accent4"/>
          </a:effectRef>
          <a:fontRef idx="minor">
            <a:schemeClr val="tx1"/>
          </a:fontRef>
        </p:style>
      </p:cxnSp>
      <p:cxnSp>
        <p:nvCxnSpPr>
          <p:cNvPr id="10" name="Straight Connector 9"/>
          <p:cNvCxnSpPr/>
          <p:nvPr/>
        </p:nvCxnSpPr>
        <p:spPr>
          <a:xfrm flipH="1">
            <a:off x="179512" y="6309320"/>
            <a:ext cx="8856984" cy="0"/>
          </a:xfrm>
          <a:prstGeom prst="line">
            <a:avLst/>
          </a:prstGeom>
          <a:ln>
            <a:solidFill>
              <a:schemeClr val="accent3">
                <a:lumMod val="75000"/>
              </a:schemeClr>
            </a:solidFill>
          </a:ln>
        </p:spPr>
        <p:style>
          <a:lnRef idx="3">
            <a:schemeClr val="accent4"/>
          </a:lnRef>
          <a:fillRef idx="0">
            <a:schemeClr val="accent4"/>
          </a:fillRef>
          <a:effectRef idx="2">
            <a:schemeClr val="accent4"/>
          </a:effectRef>
          <a:fontRef idx="minor">
            <a:schemeClr val="tx1"/>
          </a:fontRef>
        </p:style>
      </p:cxnSp>
      <p:pic>
        <p:nvPicPr>
          <p:cNvPr id="12" name="Picture 11"/>
          <p:cNvPicPr/>
          <p:nvPr/>
        </p:nvPicPr>
        <p:blipFill rotWithShape="1">
          <a:blip r:embed="rId3" cstate="print">
            <a:extLst>
              <a:ext uri="{28A0092B-C50C-407E-A947-70E740481C1C}">
                <a14:useLocalDpi xmlns:a14="http://schemas.microsoft.com/office/drawing/2010/main" val="0"/>
              </a:ext>
            </a:extLst>
          </a:blip>
          <a:srcRect t="20655" b="25712"/>
          <a:stretch/>
        </p:blipFill>
        <p:spPr bwMode="auto">
          <a:xfrm>
            <a:off x="5868144" y="6442496"/>
            <a:ext cx="1346200" cy="370880"/>
          </a:xfrm>
          <a:prstGeom prst="rect">
            <a:avLst/>
          </a:prstGeom>
          <a:noFill/>
          <a:ln>
            <a:noFill/>
          </a:ln>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08304" y="6422851"/>
            <a:ext cx="1543050" cy="390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664" t="13194" r="84414" b="78473"/>
          <a:stretch/>
        </p:blipFill>
        <p:spPr bwMode="auto">
          <a:xfrm>
            <a:off x="179512" y="332656"/>
            <a:ext cx="3041923" cy="4777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Content Placeholder 4"/>
          <p:cNvSpPr txBox="1">
            <a:spLocks/>
          </p:cNvSpPr>
          <p:nvPr/>
        </p:nvSpPr>
        <p:spPr>
          <a:xfrm>
            <a:off x="8460432" y="3645024"/>
            <a:ext cx="3600400" cy="144016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15000"/>
              </a:lnSpc>
              <a:spcBef>
                <a:spcPts val="288"/>
              </a:spcBef>
              <a:buFont typeface="Arial" panose="020B0604020202020204" pitchFamily="34" charset="0"/>
              <a:buNone/>
            </a:pPr>
            <a:endParaRPr lang="en-NZ" sz="1050" b="1" dirty="0" smtClean="0">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7075793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347864" y="276852"/>
            <a:ext cx="5544616" cy="6464516"/>
          </a:xfrm>
        </p:spPr>
        <p:txBody>
          <a:bodyPr>
            <a:normAutofit fontScale="25000" lnSpcReduction="20000"/>
          </a:bodyPr>
          <a:lstStyle/>
          <a:p>
            <a:pPr marL="0" indent="0">
              <a:lnSpc>
                <a:spcPct val="115000"/>
              </a:lnSpc>
              <a:spcAft>
                <a:spcPts val="1000"/>
              </a:spcAft>
              <a:buNone/>
            </a:pPr>
            <a:r>
              <a:rPr lang="en-NZ" sz="4800" b="1" dirty="0" smtClean="0">
                <a:solidFill>
                  <a:srgbClr val="000000"/>
                </a:solidFill>
                <a:effectLst/>
                <a:latin typeface="Verdana"/>
                <a:ea typeface="Calibri"/>
                <a:cs typeface="Times New Roman"/>
              </a:rPr>
              <a:t>What is happening next? </a:t>
            </a:r>
            <a:endParaRPr lang="en-NZ" sz="4000" dirty="0" smtClean="0">
              <a:ea typeface="Calibri"/>
              <a:cs typeface="Times New Roman"/>
            </a:endParaRPr>
          </a:p>
          <a:p>
            <a:pPr marL="0" indent="0">
              <a:lnSpc>
                <a:spcPct val="120000"/>
              </a:lnSpc>
              <a:spcAft>
                <a:spcPts val="1000"/>
              </a:spcAft>
              <a:buNone/>
            </a:pPr>
            <a:r>
              <a:rPr lang="en-NZ" sz="4800" dirty="0"/>
              <a:t>A range of marketing and communications activity including:</a:t>
            </a:r>
          </a:p>
          <a:p>
            <a:pPr>
              <a:lnSpc>
                <a:spcPct val="120000"/>
              </a:lnSpc>
            </a:pPr>
            <a:r>
              <a:rPr lang="en-NZ" sz="4800" dirty="0"/>
              <a:t>engagement with key stakeholders in the employment and disability sectors</a:t>
            </a:r>
          </a:p>
          <a:p>
            <a:pPr>
              <a:lnSpc>
                <a:spcPct val="120000"/>
              </a:lnSpc>
            </a:pPr>
            <a:r>
              <a:rPr lang="en-NZ" sz="4800" dirty="0"/>
              <a:t>distribution of campaign material to the employer segment through our stakeholder networks</a:t>
            </a:r>
          </a:p>
          <a:p>
            <a:pPr>
              <a:lnSpc>
                <a:spcPct val="120000"/>
              </a:lnSpc>
            </a:pPr>
            <a:r>
              <a:rPr lang="en-NZ" sz="4800" dirty="0"/>
              <a:t>distribution of campaign material through the MSD regional networks</a:t>
            </a:r>
          </a:p>
          <a:p>
            <a:pPr>
              <a:lnSpc>
                <a:spcPct val="120000"/>
              </a:lnSpc>
            </a:pPr>
            <a:r>
              <a:rPr lang="en-NZ" sz="4800" dirty="0"/>
              <a:t>providing news items to employer segment news channels</a:t>
            </a:r>
          </a:p>
          <a:p>
            <a:pPr>
              <a:lnSpc>
                <a:spcPct val="120000"/>
              </a:lnSpc>
            </a:pPr>
            <a:r>
              <a:rPr lang="en-NZ" sz="4800" dirty="0"/>
              <a:t>getting the Disability Confident campaign </a:t>
            </a:r>
            <a:r>
              <a:rPr lang="en-NZ" sz="4800" dirty="0" smtClean="0"/>
              <a:t>web </a:t>
            </a:r>
            <a:r>
              <a:rPr lang="en-NZ" sz="4800" dirty="0"/>
              <a:t>pages link on our </a:t>
            </a:r>
            <a:r>
              <a:rPr lang="en-NZ" sz="4800" dirty="0" smtClean="0"/>
              <a:t>stakeholders’ websites</a:t>
            </a:r>
            <a:endParaRPr lang="en-NZ" sz="4800" dirty="0"/>
          </a:p>
          <a:p>
            <a:pPr>
              <a:lnSpc>
                <a:spcPct val="120000"/>
              </a:lnSpc>
              <a:spcAft>
                <a:spcPts val="1000"/>
              </a:spcAft>
            </a:pPr>
            <a:r>
              <a:rPr lang="en-NZ" sz="4800" dirty="0" smtClean="0"/>
              <a:t>monitoring </a:t>
            </a:r>
            <a:r>
              <a:rPr lang="en-NZ" sz="4800" dirty="0"/>
              <a:t>activity to the website.</a:t>
            </a:r>
          </a:p>
          <a:p>
            <a:pPr marL="0" indent="0">
              <a:lnSpc>
                <a:spcPct val="115000"/>
              </a:lnSpc>
              <a:spcAft>
                <a:spcPts val="1000"/>
              </a:spcAft>
              <a:buNone/>
            </a:pPr>
            <a:r>
              <a:rPr lang="en-NZ" sz="4800" b="1" dirty="0" smtClean="0">
                <a:solidFill>
                  <a:srgbClr val="000000"/>
                </a:solidFill>
                <a:effectLst/>
                <a:latin typeface="Verdana" panose="020B0604030504040204" pitchFamily="34" charset="0"/>
                <a:ea typeface="Verdana" panose="020B0604030504040204" pitchFamily="34" charset="0"/>
                <a:cs typeface="Verdana" panose="020B0604030504040204" pitchFamily="34" charset="0"/>
              </a:rPr>
              <a:t>What opportunities will there be for the sector to participate/contribute?</a:t>
            </a:r>
            <a:endParaRPr lang="en-NZ" sz="4000" dirty="0">
              <a:latin typeface="Verdana" panose="020B0604030504040204" pitchFamily="34" charset="0"/>
              <a:ea typeface="Verdana" panose="020B0604030504040204" pitchFamily="34" charset="0"/>
              <a:cs typeface="Verdana" panose="020B0604030504040204" pitchFamily="34" charset="0"/>
            </a:endParaRPr>
          </a:p>
          <a:p>
            <a:pPr>
              <a:lnSpc>
                <a:spcPct val="120000"/>
              </a:lnSpc>
              <a:spcAft>
                <a:spcPts val="1000"/>
              </a:spcAft>
            </a:pPr>
            <a:r>
              <a:rPr lang="en-NZ" sz="4800" dirty="0"/>
              <a:t>Share the following </a:t>
            </a:r>
            <a:r>
              <a:rPr lang="en-NZ" sz="4800" dirty="0" err="1"/>
              <a:t>url</a:t>
            </a:r>
            <a:r>
              <a:rPr lang="en-NZ" sz="4800" dirty="0"/>
              <a:t> </a:t>
            </a:r>
            <a:r>
              <a:rPr lang="en-NZ" sz="4800" dirty="0">
                <a:hlinkClick r:id="rId2"/>
              </a:rPr>
              <a:t>www.msd.govt.nz/disabilityconfidentnz</a:t>
            </a:r>
            <a:r>
              <a:rPr lang="en-NZ" sz="4800" dirty="0"/>
              <a:t> with employers and your networks.  You can use the campaign postcard set, which </a:t>
            </a:r>
            <a:r>
              <a:rPr lang="en-NZ" sz="4800" dirty="0" smtClean="0"/>
              <a:t>is available </a:t>
            </a:r>
            <a:r>
              <a:rPr lang="en-NZ" sz="4800" dirty="0"/>
              <a:t>at the forum for this.</a:t>
            </a:r>
          </a:p>
          <a:p>
            <a:pPr>
              <a:lnSpc>
                <a:spcPct val="120000"/>
              </a:lnSpc>
              <a:spcAft>
                <a:spcPts val="1000"/>
              </a:spcAft>
            </a:pPr>
            <a:r>
              <a:rPr lang="en-NZ" sz="4800" dirty="0"/>
              <a:t>Add the above link to your websites. Here is suggested copy and the Disability Confident campaign logo to place on your website.</a:t>
            </a:r>
          </a:p>
          <a:p>
            <a:pPr>
              <a:lnSpc>
                <a:spcPct val="120000"/>
              </a:lnSpc>
              <a:spcAft>
                <a:spcPts val="1000"/>
              </a:spcAft>
            </a:pPr>
            <a:r>
              <a:rPr lang="en-NZ" sz="4800" dirty="0"/>
              <a:t>You can find practical information to guide and support you when hiring disabled people and people with a health condition </a:t>
            </a:r>
            <a:r>
              <a:rPr lang="en-NZ" sz="4800" dirty="0">
                <a:hlinkClick r:id="rId2"/>
              </a:rPr>
              <a:t>here</a:t>
            </a:r>
            <a:r>
              <a:rPr lang="en-NZ" sz="4800" dirty="0"/>
              <a:t>.  It covers the benefits of having a diverse workforce, what financial support and other assistance is available across the employment cycle from recruitment through to performance management.  You can also download the </a:t>
            </a:r>
            <a:r>
              <a:rPr lang="en-NZ" sz="4800" dirty="0">
                <a:hlinkClick r:id="rId3"/>
              </a:rPr>
              <a:t>Lead Toolkit: A guide to employing disabled people</a:t>
            </a:r>
            <a:r>
              <a:rPr lang="en-NZ" sz="4800" dirty="0"/>
              <a:t>. 	</a:t>
            </a:r>
          </a:p>
          <a:p>
            <a:pPr>
              <a:lnSpc>
                <a:spcPct val="120000"/>
              </a:lnSpc>
              <a:spcAft>
                <a:spcPts val="1000"/>
              </a:spcAft>
            </a:pPr>
            <a:r>
              <a:rPr lang="en-NZ" sz="4800" dirty="0"/>
              <a:t>Share your successes and good news stories with your networks with #</a:t>
            </a:r>
            <a:r>
              <a:rPr lang="en-NZ" sz="4800" dirty="0" err="1"/>
              <a:t>DisabilityConfidentNZ</a:t>
            </a:r>
            <a:r>
              <a:rPr lang="en-NZ" sz="4800" dirty="0"/>
              <a:t> </a:t>
            </a:r>
          </a:p>
        </p:txBody>
      </p:sp>
      <p:sp>
        <p:nvSpPr>
          <p:cNvPr id="6" name="Text Placeholder 5"/>
          <p:cNvSpPr>
            <a:spLocks noGrp="1"/>
          </p:cNvSpPr>
          <p:nvPr>
            <p:ph type="body" sz="half" idx="2"/>
          </p:nvPr>
        </p:nvSpPr>
        <p:spPr>
          <a:xfrm>
            <a:off x="179513" y="2060848"/>
            <a:ext cx="2952328" cy="4176464"/>
          </a:xfrm>
        </p:spPr>
        <p:txBody>
          <a:bodyPr>
            <a:normAutofit/>
          </a:bodyPr>
          <a:lstStyle/>
          <a:p>
            <a:endParaRPr lang="en-NZ" sz="1200" dirty="0" smtClean="0"/>
          </a:p>
          <a:p>
            <a:r>
              <a:rPr lang="en-NZ" sz="1200" dirty="0" smtClean="0"/>
              <a:t>The </a:t>
            </a:r>
            <a:r>
              <a:rPr lang="en-NZ" sz="1200" dirty="0"/>
              <a:t>Disability Confident campaign was launched by the Prime Minister on 25 November 2016 to a group of 90 plus employers.</a:t>
            </a:r>
          </a:p>
          <a:p>
            <a:r>
              <a:rPr lang="en-NZ" sz="1200" dirty="0"/>
              <a:t>An online resource has been created at this link </a:t>
            </a:r>
            <a:r>
              <a:rPr lang="en-NZ" sz="1200" u="sng" dirty="0">
                <a:hlinkClick r:id="rId2"/>
              </a:rPr>
              <a:t>www.msd.govt.nz/disabilityconfidentnz</a:t>
            </a:r>
            <a:r>
              <a:rPr lang="en-NZ" sz="1200" dirty="0"/>
              <a:t>. It provides practical information to guide and support employers to hire and retain disabled people and people with a health condition and includes:</a:t>
            </a:r>
          </a:p>
          <a:p>
            <a:pPr marL="285750" lvl="0" indent="-285750">
              <a:buFont typeface="Arial" panose="020B0604020202020204" pitchFamily="34" charset="0"/>
              <a:buChar char="•"/>
            </a:pPr>
            <a:r>
              <a:rPr lang="en-NZ" sz="1200" dirty="0"/>
              <a:t>a practical toolkit </a:t>
            </a:r>
          </a:p>
          <a:p>
            <a:pPr marL="285750" lvl="0" indent="-285750">
              <a:buFont typeface="Arial" panose="020B0604020202020204" pitchFamily="34" charset="0"/>
              <a:buChar char="•"/>
            </a:pPr>
            <a:r>
              <a:rPr lang="en-NZ" sz="1200" dirty="0"/>
              <a:t>information on free services and assistance available </a:t>
            </a:r>
          </a:p>
          <a:p>
            <a:pPr marL="285750" lvl="0" indent="-285750">
              <a:buFont typeface="Arial" panose="020B0604020202020204" pitchFamily="34" charset="0"/>
              <a:buChar char="•"/>
            </a:pPr>
            <a:r>
              <a:rPr lang="en-NZ" sz="1200" dirty="0"/>
              <a:t>a range of campaign material to download.</a:t>
            </a:r>
          </a:p>
          <a:p>
            <a:r>
              <a:rPr lang="en-NZ" sz="1200" dirty="0"/>
              <a:t>Campaign material </a:t>
            </a:r>
            <a:r>
              <a:rPr lang="en-NZ" sz="1200" dirty="0" smtClean="0"/>
              <a:t>promotes </a:t>
            </a:r>
            <a:r>
              <a:rPr lang="en-NZ" sz="1200" dirty="0"/>
              <a:t>the business benefits of employing disabled people and people with a health condition, and where to access information to support and guide employers.</a:t>
            </a:r>
          </a:p>
          <a:p>
            <a:endParaRPr lang="en-NZ" dirty="0"/>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520" y="280835"/>
            <a:ext cx="2448272" cy="19240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8" name="Straight Connector 7"/>
          <p:cNvCxnSpPr/>
          <p:nvPr/>
        </p:nvCxnSpPr>
        <p:spPr>
          <a:xfrm>
            <a:off x="3203848" y="116632"/>
            <a:ext cx="0" cy="6048672"/>
          </a:xfrm>
          <a:prstGeom prst="line">
            <a:avLst/>
          </a:prstGeom>
          <a:ln>
            <a:solidFill>
              <a:srgbClr val="920092"/>
            </a:solidFill>
          </a:ln>
        </p:spPr>
        <p:style>
          <a:lnRef idx="3">
            <a:schemeClr val="accent4"/>
          </a:lnRef>
          <a:fillRef idx="0">
            <a:schemeClr val="accent4"/>
          </a:fillRef>
          <a:effectRef idx="2">
            <a:schemeClr val="accent4"/>
          </a:effectRef>
          <a:fontRef idx="minor">
            <a:schemeClr val="tx1"/>
          </a:fontRef>
        </p:style>
      </p:cxnSp>
      <p:cxnSp>
        <p:nvCxnSpPr>
          <p:cNvPr id="10" name="Straight Connector 9"/>
          <p:cNvCxnSpPr/>
          <p:nvPr/>
        </p:nvCxnSpPr>
        <p:spPr>
          <a:xfrm flipH="1">
            <a:off x="107504" y="6309320"/>
            <a:ext cx="8928992" cy="0"/>
          </a:xfrm>
          <a:prstGeom prst="line">
            <a:avLst/>
          </a:prstGeom>
          <a:ln>
            <a:solidFill>
              <a:srgbClr val="920092"/>
            </a:solidFill>
          </a:ln>
        </p:spPr>
        <p:style>
          <a:lnRef idx="3">
            <a:schemeClr val="accent4"/>
          </a:lnRef>
          <a:fillRef idx="0">
            <a:schemeClr val="accent4"/>
          </a:fillRef>
          <a:effectRef idx="2">
            <a:schemeClr val="accent4"/>
          </a:effectRef>
          <a:fontRef idx="minor">
            <a:schemeClr val="tx1"/>
          </a:fontRef>
        </p:style>
      </p:cxnSp>
      <p:pic>
        <p:nvPicPr>
          <p:cNvPr id="12" name="Picture 11"/>
          <p:cNvPicPr/>
          <p:nvPr/>
        </p:nvPicPr>
        <p:blipFill rotWithShape="1">
          <a:blip r:embed="rId5" cstate="print">
            <a:extLst>
              <a:ext uri="{28A0092B-C50C-407E-A947-70E740481C1C}">
                <a14:useLocalDpi xmlns:a14="http://schemas.microsoft.com/office/drawing/2010/main" val="0"/>
              </a:ext>
            </a:extLst>
          </a:blip>
          <a:srcRect t="20655" b="25712"/>
          <a:stretch/>
        </p:blipFill>
        <p:spPr bwMode="auto">
          <a:xfrm>
            <a:off x="5868144" y="6442496"/>
            <a:ext cx="1346200" cy="370880"/>
          </a:xfrm>
          <a:prstGeom prst="rect">
            <a:avLst/>
          </a:prstGeom>
          <a:noFill/>
          <a:ln>
            <a:noFill/>
          </a:ln>
        </p:spPr>
      </p:pic>
      <p:pic>
        <p:nvPicPr>
          <p:cNvPr id="102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08304" y="6422851"/>
            <a:ext cx="1543050" cy="390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832478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5496" y="620688"/>
            <a:ext cx="2278088" cy="504056"/>
          </a:xfrm>
        </p:spPr>
        <p:txBody>
          <a:bodyPr/>
          <a:lstStyle/>
          <a:p>
            <a:r>
              <a:rPr lang="en-NZ" dirty="0" smtClean="0">
                <a:solidFill>
                  <a:srgbClr val="0070C0"/>
                </a:solidFill>
                <a:latin typeface="Verdana" panose="020B0604030504040204" pitchFamily="34" charset="0"/>
                <a:ea typeface="Verdana" panose="020B0604030504040204" pitchFamily="34" charset="0"/>
                <a:cs typeface="Verdana" panose="020B0604030504040204" pitchFamily="34" charset="0"/>
              </a:rPr>
              <a:t>EmployAbility</a:t>
            </a:r>
            <a:endParaRPr lang="en-NZ" dirty="0">
              <a:solidFill>
                <a:srgbClr val="0070C0"/>
              </a:solidFill>
              <a:latin typeface="Verdana" panose="020B0604030504040204" pitchFamily="34" charset="0"/>
              <a:ea typeface="Verdana" panose="020B0604030504040204" pitchFamily="34" charset="0"/>
              <a:cs typeface="Verdana" panose="020B0604030504040204" pitchFamily="34" charset="0"/>
            </a:endParaRPr>
          </a:p>
        </p:txBody>
      </p:sp>
      <p:sp>
        <p:nvSpPr>
          <p:cNvPr id="5" name="Content Placeholder 4"/>
          <p:cNvSpPr>
            <a:spLocks noGrp="1"/>
          </p:cNvSpPr>
          <p:nvPr>
            <p:ph idx="1"/>
          </p:nvPr>
        </p:nvSpPr>
        <p:spPr>
          <a:xfrm>
            <a:off x="5580112" y="225606"/>
            <a:ext cx="3456384" cy="6227730"/>
          </a:xfrm>
        </p:spPr>
        <p:txBody>
          <a:bodyPr>
            <a:normAutofit lnSpcReduction="10000"/>
          </a:bodyPr>
          <a:lstStyle/>
          <a:p>
            <a:pPr marL="0" indent="0">
              <a:lnSpc>
                <a:spcPct val="115000"/>
              </a:lnSpc>
              <a:spcBef>
                <a:spcPts val="288"/>
              </a:spcBef>
              <a:buNone/>
            </a:pPr>
            <a:r>
              <a:rPr lang="en-NZ" sz="1200" b="1" dirty="0" smtClean="0">
                <a:solidFill>
                  <a:srgbClr val="000000"/>
                </a:solidFill>
                <a:latin typeface="Verdana" panose="020B0604030504040204" pitchFamily="34" charset="0"/>
                <a:ea typeface="Verdana" panose="020B0604030504040204" pitchFamily="34" charset="0"/>
                <a:cs typeface="Verdana" panose="020B0604030504040204" pitchFamily="34" charset="0"/>
              </a:rPr>
              <a:t>What </a:t>
            </a:r>
            <a:r>
              <a:rPr lang="en-NZ" sz="1200" b="1" dirty="0">
                <a:solidFill>
                  <a:srgbClr val="000000"/>
                </a:solidFill>
                <a:latin typeface="Verdana" panose="020B0604030504040204" pitchFamily="34" charset="0"/>
                <a:ea typeface="Verdana" panose="020B0604030504040204" pitchFamily="34" charset="0"/>
                <a:cs typeface="Verdana" panose="020B0604030504040204" pitchFamily="34" charset="0"/>
              </a:rPr>
              <a:t>is happening next? </a:t>
            </a:r>
          </a:p>
          <a:p>
            <a:pPr>
              <a:lnSpc>
                <a:spcPct val="110000"/>
              </a:lnSpc>
            </a:pPr>
            <a:r>
              <a:rPr lang="en-NZ" sz="1200" dirty="0"/>
              <a:t>MSD will continue to work with our staff in building their confidence and competence to support their clients into employment. This includes building staff awareness of services and supports available and linking clients to the right services to meet their individual needs.  We are enhancing our service to ensure all disabled clients and clients with health conditions moving into employment, are offered in work support through various channels.</a:t>
            </a:r>
          </a:p>
          <a:p>
            <a:pPr>
              <a:lnSpc>
                <a:spcPct val="110000"/>
              </a:lnSpc>
            </a:pPr>
            <a:r>
              <a:rPr lang="en-NZ" sz="1200" dirty="0"/>
              <a:t>MSD is working with local and national providers to offer  in work support services to employers of disabled people or people with a health condition, to help build employer awareness and confidence recruiting, on-boarding and managing staff. </a:t>
            </a:r>
          </a:p>
          <a:p>
            <a:pPr marL="0" indent="0">
              <a:buNone/>
            </a:pPr>
            <a:endParaRPr lang="en-NZ" sz="400" b="1" dirty="0" smtClean="0">
              <a:solidFill>
                <a:srgbClr val="000000"/>
              </a:solidFill>
              <a:latin typeface="Verdana" panose="020B0604030504040204" pitchFamily="34" charset="0"/>
              <a:ea typeface="Verdana" panose="020B0604030504040204" pitchFamily="34" charset="0"/>
              <a:cs typeface="Verdana" panose="020B0604030504040204" pitchFamily="34" charset="0"/>
            </a:endParaRPr>
          </a:p>
          <a:p>
            <a:pPr marL="0" indent="0">
              <a:lnSpc>
                <a:spcPct val="125000"/>
              </a:lnSpc>
              <a:buNone/>
            </a:pPr>
            <a:endParaRPr lang="en-NZ" sz="400" b="1" dirty="0" smtClean="0">
              <a:solidFill>
                <a:srgbClr val="000000"/>
              </a:solidFill>
              <a:latin typeface="Verdana" panose="020B0604030504040204" pitchFamily="34" charset="0"/>
              <a:ea typeface="Verdana" panose="020B0604030504040204" pitchFamily="34" charset="0"/>
              <a:cs typeface="Verdana" panose="020B0604030504040204" pitchFamily="34" charset="0"/>
            </a:endParaRPr>
          </a:p>
          <a:p>
            <a:pPr marL="0" indent="0">
              <a:lnSpc>
                <a:spcPct val="125000"/>
              </a:lnSpc>
              <a:buNone/>
            </a:pPr>
            <a:r>
              <a:rPr lang="en-NZ" sz="1200" b="1" dirty="0" smtClean="0">
                <a:solidFill>
                  <a:srgbClr val="000000"/>
                </a:solidFill>
                <a:latin typeface="Verdana" panose="020B0604030504040204" pitchFamily="34" charset="0"/>
                <a:ea typeface="Verdana" panose="020B0604030504040204" pitchFamily="34" charset="0"/>
                <a:cs typeface="Verdana" panose="020B0604030504040204" pitchFamily="34" charset="0"/>
              </a:rPr>
              <a:t>What </a:t>
            </a:r>
            <a:r>
              <a:rPr lang="en-NZ" sz="1200" b="1" dirty="0">
                <a:solidFill>
                  <a:srgbClr val="000000"/>
                </a:solidFill>
                <a:latin typeface="Verdana" panose="020B0604030504040204" pitchFamily="34" charset="0"/>
                <a:ea typeface="Verdana" panose="020B0604030504040204" pitchFamily="34" charset="0"/>
                <a:cs typeface="Verdana" panose="020B0604030504040204" pitchFamily="34" charset="0"/>
              </a:rPr>
              <a:t>opportunities will there be for the sector to participate/contribute?</a:t>
            </a:r>
          </a:p>
          <a:p>
            <a:r>
              <a:rPr lang="en-NZ" sz="1200" dirty="0"/>
              <a:t>We’re focused on continuing to develop our relationships with employers, providers and organisations to enhance services for disabled people and people with health conditions.  </a:t>
            </a:r>
          </a:p>
          <a:p>
            <a:r>
              <a:rPr lang="en-NZ" sz="1200" dirty="0"/>
              <a:t>We encourage and welcome our stakeholders and any interested parties to work collaboratively with MSD at a national and local level to enhance opportunities for disabled people and people with health conditions to prepare for, move into and sustain employment</a:t>
            </a:r>
            <a:r>
              <a:rPr lang="en-NZ" sz="1200" dirty="0" smtClean="0"/>
              <a:t>.</a:t>
            </a:r>
            <a:endParaRPr lang="en-NZ" sz="1200" dirty="0"/>
          </a:p>
        </p:txBody>
      </p:sp>
      <p:sp>
        <p:nvSpPr>
          <p:cNvPr id="6" name="Text Placeholder 5"/>
          <p:cNvSpPr>
            <a:spLocks noGrp="1"/>
          </p:cNvSpPr>
          <p:nvPr>
            <p:ph type="body" sz="half" idx="2"/>
          </p:nvPr>
        </p:nvSpPr>
        <p:spPr>
          <a:xfrm>
            <a:off x="35496" y="1238275"/>
            <a:ext cx="5472608" cy="5863133"/>
          </a:xfrm>
        </p:spPr>
        <p:txBody>
          <a:bodyPr>
            <a:noAutofit/>
          </a:bodyPr>
          <a:lstStyle/>
          <a:p>
            <a:r>
              <a:rPr lang="en-NZ" sz="1200" b="1" dirty="0" smtClean="0">
                <a:solidFill>
                  <a:srgbClr val="000000"/>
                </a:solidFill>
                <a:latin typeface="Verdana" panose="020B0604030504040204" pitchFamily="34" charset="0"/>
                <a:ea typeface="Verdana" panose="020B0604030504040204" pitchFamily="34" charset="0"/>
                <a:cs typeface="Verdana" panose="020B0604030504040204" pitchFamily="34" charset="0"/>
              </a:rPr>
              <a:t>What </a:t>
            </a:r>
            <a:r>
              <a:rPr lang="en-NZ" sz="1200" b="1" dirty="0">
                <a:solidFill>
                  <a:srgbClr val="000000"/>
                </a:solidFill>
                <a:latin typeface="Verdana" panose="020B0604030504040204" pitchFamily="34" charset="0"/>
                <a:ea typeface="Verdana" panose="020B0604030504040204" pitchFamily="34" charset="0"/>
                <a:cs typeface="Verdana" panose="020B0604030504040204" pitchFamily="34" charset="0"/>
              </a:rPr>
              <a:t>has happened to date?</a:t>
            </a:r>
          </a:p>
          <a:p>
            <a:pPr marL="285750" indent="-285750">
              <a:lnSpc>
                <a:spcPct val="120000"/>
              </a:lnSpc>
              <a:buFont typeface="Arial" panose="020B0604020202020204" pitchFamily="34" charset="0"/>
              <a:buChar char="•"/>
            </a:pPr>
            <a:r>
              <a:rPr lang="en-NZ" sz="1200" dirty="0"/>
              <a:t>EmployAbility is a programme run by MSD Work and Income.  It is a targeted approach to match the right person with the right attitude to the right job. It also has a strong focus on working closely with employers to understand the types of people and skills they are looking for and matching the right clients to their vacancies.  Work and Income is currently rolling this approach out nationally. Once a person gets a job, we’ll offer on-going support to them and their employer, to help ensure it is successful for everyone.</a:t>
            </a:r>
          </a:p>
          <a:p>
            <a:pPr marL="285750" indent="-285750">
              <a:lnSpc>
                <a:spcPct val="120000"/>
              </a:lnSpc>
              <a:buFont typeface="Arial" panose="020B0604020202020204" pitchFamily="34" charset="0"/>
              <a:buChar char="•"/>
            </a:pPr>
            <a:r>
              <a:rPr lang="en-NZ" sz="1200" dirty="0"/>
              <a:t>EmployAbility will help employers build successful businesses, great teams and stronger communities. We want to hear from employers about the support they need to help them employ disabled people and people with health conditions. </a:t>
            </a:r>
          </a:p>
          <a:p>
            <a:pPr marL="285750" indent="-285750">
              <a:lnSpc>
                <a:spcPct val="120000"/>
              </a:lnSpc>
              <a:buFont typeface="Arial" panose="020B0604020202020204" pitchFamily="34" charset="0"/>
              <a:buChar char="•"/>
            </a:pPr>
            <a:r>
              <a:rPr lang="en-NZ" sz="1200" dirty="0"/>
              <a:t>If you would like to know more about EmployAbility and how to get in touch with us see </a:t>
            </a:r>
            <a:r>
              <a:rPr lang="en-NZ" sz="1200" dirty="0">
                <a:hlinkClick r:id="rId2"/>
              </a:rPr>
              <a:t>www.workandincome.govt.nz/employers/employ-disabled-people-or-people-with-health-condition</a:t>
            </a:r>
            <a:r>
              <a:rPr lang="en-NZ" sz="1200" dirty="0" smtClean="0">
                <a:hlinkClick r:id="rId2"/>
              </a:rPr>
              <a:t>/</a:t>
            </a:r>
            <a:r>
              <a:rPr lang="en-NZ" sz="1200" dirty="0" smtClean="0"/>
              <a:t>   </a:t>
            </a:r>
            <a:endParaRPr lang="en-NZ" sz="1200" dirty="0"/>
          </a:p>
          <a:p>
            <a:pPr marL="285750" indent="-285750">
              <a:lnSpc>
                <a:spcPct val="120000"/>
              </a:lnSpc>
              <a:buFont typeface="Arial" panose="020B0604020202020204" pitchFamily="34" charset="0"/>
              <a:buChar char="•"/>
            </a:pPr>
            <a:r>
              <a:rPr lang="en-NZ" sz="1200" dirty="0"/>
              <a:t>EmployAbility launches have been held regionally to encourage employers to consider a more diverse workforce by employing disabled people and people with health conditions.  The launches have been supported by Minister Wagner, Minister for Disability Issues.</a:t>
            </a:r>
          </a:p>
          <a:p>
            <a:pPr marL="285750" indent="-285750">
              <a:lnSpc>
                <a:spcPct val="120000"/>
              </a:lnSpc>
              <a:buFont typeface="Arial" panose="020B0604020202020204" pitchFamily="34" charset="0"/>
              <a:buChar char="•"/>
            </a:pPr>
            <a:r>
              <a:rPr lang="en-NZ" sz="1200" dirty="0"/>
              <a:t>Following on from the launches MSD has held a series of workshops for hiring managers to support disability confidence.  MSD has been working closely with our staff at a local level to build their capability to support disabled clients and clients with health conditions into employment.</a:t>
            </a:r>
          </a:p>
        </p:txBody>
      </p:sp>
      <p:cxnSp>
        <p:nvCxnSpPr>
          <p:cNvPr id="10" name="Straight Connector 9"/>
          <p:cNvCxnSpPr/>
          <p:nvPr/>
        </p:nvCxnSpPr>
        <p:spPr>
          <a:xfrm flipH="1">
            <a:off x="35496" y="6309320"/>
            <a:ext cx="9073008" cy="0"/>
          </a:xfrm>
          <a:prstGeom prst="line">
            <a:avLst/>
          </a:prstGeom>
          <a:ln>
            <a:solidFill>
              <a:srgbClr val="0070C0"/>
            </a:solidFill>
          </a:ln>
        </p:spPr>
        <p:style>
          <a:lnRef idx="3">
            <a:schemeClr val="accent4"/>
          </a:lnRef>
          <a:fillRef idx="0">
            <a:schemeClr val="accent4"/>
          </a:fillRef>
          <a:effectRef idx="2">
            <a:schemeClr val="accent4"/>
          </a:effectRef>
          <a:fontRef idx="minor">
            <a:schemeClr val="tx1"/>
          </a:fontRef>
        </p:style>
      </p:cxnSp>
      <p:pic>
        <p:nvPicPr>
          <p:cNvPr id="12" name="Picture 11"/>
          <p:cNvPicPr/>
          <p:nvPr/>
        </p:nvPicPr>
        <p:blipFill rotWithShape="1">
          <a:blip r:embed="rId3" cstate="print">
            <a:extLst>
              <a:ext uri="{28A0092B-C50C-407E-A947-70E740481C1C}">
                <a14:useLocalDpi xmlns:a14="http://schemas.microsoft.com/office/drawing/2010/main" val="0"/>
              </a:ext>
            </a:extLst>
          </a:blip>
          <a:srcRect t="20655" b="25712"/>
          <a:stretch/>
        </p:blipFill>
        <p:spPr bwMode="auto">
          <a:xfrm>
            <a:off x="5868144" y="6442496"/>
            <a:ext cx="1346200" cy="370880"/>
          </a:xfrm>
          <a:prstGeom prst="rect">
            <a:avLst/>
          </a:prstGeom>
          <a:noFill/>
          <a:ln>
            <a:noFill/>
          </a:ln>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08304" y="6422851"/>
            <a:ext cx="1543050" cy="390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3125" t="26764" r="62713" b="63515"/>
          <a:stretch/>
        </p:blipFill>
        <p:spPr bwMode="auto">
          <a:xfrm>
            <a:off x="0" y="116632"/>
            <a:ext cx="5580112" cy="4351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8" name="Straight Connector 7"/>
          <p:cNvCxnSpPr/>
          <p:nvPr/>
        </p:nvCxnSpPr>
        <p:spPr>
          <a:xfrm>
            <a:off x="5580112" y="116632"/>
            <a:ext cx="0" cy="6080298"/>
          </a:xfrm>
          <a:prstGeom prst="line">
            <a:avLst/>
          </a:prstGeom>
          <a:ln>
            <a:solidFill>
              <a:srgbClr val="0070C0"/>
            </a:solidFill>
          </a:ln>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166825309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172</TotalTime>
  <Words>1655</Words>
  <Application>Microsoft Office PowerPoint</Application>
  <PresentationFormat>On-screen Show (4:3)</PresentationFormat>
  <Paragraphs>79</Paragraphs>
  <Slides>4</Slides>
  <Notes>0</Notes>
  <HiddenSlides>0</HiddenSlides>
  <MMClips>0</MMClips>
  <ScaleCrop>false</ScaleCrop>
  <HeadingPairs>
    <vt:vector size="4" baseType="variant">
      <vt:variant>
        <vt:lpstr>Theme</vt:lpstr>
      </vt:variant>
      <vt:variant>
        <vt:i4>1</vt:i4>
      </vt:variant>
      <vt:variant>
        <vt:lpstr>Slide Titles</vt:lpstr>
      </vt:variant>
      <vt:variant>
        <vt:i4>4</vt:i4>
      </vt:variant>
    </vt:vector>
  </HeadingPairs>
  <TitlesOfParts>
    <vt:vector size="5" baseType="lpstr">
      <vt:lpstr>Office Theme</vt:lpstr>
      <vt:lpstr>New Zealand Disability Strategy 2016-2026</vt:lpstr>
      <vt:lpstr>PowerPoint Presentation</vt:lpstr>
      <vt:lpstr>PowerPoint Presentation</vt:lpstr>
      <vt:lpstr>EmployAbility</vt:lpstr>
    </vt:vector>
  </TitlesOfParts>
  <Company>Ministry of Social Development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Disability  Confident</dc:title>
  <dc:creator>Amy Evanson</dc:creator>
  <cp:lastModifiedBy>Megan McCoy</cp:lastModifiedBy>
  <cp:revision>21</cp:revision>
  <cp:lastPrinted>2016-12-14T04:28:08Z</cp:lastPrinted>
  <dcterms:created xsi:type="dcterms:W3CDTF">2016-12-12T04:10:20Z</dcterms:created>
  <dcterms:modified xsi:type="dcterms:W3CDTF">2016-12-22T02:57:24Z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hecked by">
    <vt:lpwstr>32123</vt:lpwstr>
  </property>
  <property fmtid="{D5CDD505-2E9C-101B-9397-08002B2CF9AE}" pid="3" name="Objective-Id">
    <vt:lpwstr>A9341413</vt:lpwstr>
  </property>
  <property fmtid="{D5CDD505-2E9C-101B-9397-08002B2CF9AE}" pid="4" name="Objective-Title">
    <vt:lpwstr>Handouts for Disability Forum</vt:lpwstr>
  </property>
  <property fmtid="{D5CDD505-2E9C-101B-9397-08002B2CF9AE}" pid="5" name="Objective-Comment">
    <vt:lpwstr/>
  </property>
  <property fmtid="{D5CDD505-2E9C-101B-9397-08002B2CF9AE}" pid="6" name="Objective-CreationStamp">
    <vt:filetime>2016-12-12T05:19:47Z</vt:filetime>
  </property>
  <property fmtid="{D5CDD505-2E9C-101B-9397-08002B2CF9AE}" pid="7" name="Objective-IsApproved">
    <vt:bool>false</vt:bool>
  </property>
  <property fmtid="{D5CDD505-2E9C-101B-9397-08002B2CF9AE}" pid="8" name="Objective-IsPublished">
    <vt:bool>true</vt:bool>
  </property>
  <property fmtid="{D5CDD505-2E9C-101B-9397-08002B2CF9AE}" pid="9" name="Objective-DatePublished">
    <vt:filetime>2016-12-14T04:41:59Z</vt:filetime>
  </property>
  <property fmtid="{D5CDD505-2E9C-101B-9397-08002B2CF9AE}" pid="10" name="Objective-ModificationStamp">
    <vt:filetime>2016-12-14T04:41:59Z</vt:filetime>
  </property>
  <property fmtid="{D5CDD505-2E9C-101B-9397-08002B2CF9AE}" pid="11" name="Objective-Owner">
    <vt:lpwstr>Amy Evanson</vt:lpwstr>
  </property>
  <property fmtid="{D5CDD505-2E9C-101B-9397-08002B2CF9AE}" pid="12" name="Objective-Path">
    <vt:lpwstr>Global Folder:MSD INFORMATION REPOSITORY:Office &amp; Ministries:Office for Disability Issues:Supporting the Minister, in their advocacy role:Ministerials - input and other support:Input to briefings and aide memoires, on issues or meetings:July 2016 to June </vt:lpwstr>
  </property>
  <property fmtid="{D5CDD505-2E9C-101B-9397-08002B2CF9AE}" pid="13" name="Objective-Parent">
    <vt:lpwstr>2016 12 Minister's disability forum on 15 December 2016</vt:lpwstr>
  </property>
  <property fmtid="{D5CDD505-2E9C-101B-9397-08002B2CF9AE}" pid="14" name="Objective-State">
    <vt:lpwstr>Published</vt:lpwstr>
  </property>
  <property fmtid="{D5CDD505-2E9C-101B-9397-08002B2CF9AE}" pid="15" name="Objective-Version">
    <vt:lpwstr>9.0</vt:lpwstr>
  </property>
  <property fmtid="{D5CDD505-2E9C-101B-9397-08002B2CF9AE}" pid="16" name="Objective-VersionNumber">
    <vt:r8>10</vt:r8>
  </property>
  <property fmtid="{D5CDD505-2E9C-101B-9397-08002B2CF9AE}" pid="17" name="Objective-VersionComment">
    <vt:lpwstr/>
  </property>
  <property fmtid="{D5CDD505-2E9C-101B-9397-08002B2CF9AE}" pid="18" name="Objective-FileNumber">
    <vt:lpwstr>OM/DI/09/02/03/16-13410</vt:lpwstr>
  </property>
  <property fmtid="{D5CDD505-2E9C-101B-9397-08002B2CF9AE}" pid="19" name="Objective-Classification">
    <vt:lpwstr>[Inherited - In Confidence]</vt:lpwstr>
  </property>
  <property fmtid="{D5CDD505-2E9C-101B-9397-08002B2CF9AE}" pid="20" name="Objective-Caveats">
    <vt:lpwstr/>
  </property>
  <property fmtid="{D5CDD505-2E9C-101B-9397-08002B2CF9AE}" pid="21" name="Objective-Document Status [system]">
    <vt:lpwstr>Work in Progress</vt:lpwstr>
  </property>
  <property fmtid="{D5CDD505-2E9C-101B-9397-08002B2CF9AE}" pid="22" name="Objective-Email is Vaulted? [system]">
    <vt:lpwstr/>
  </property>
</Properties>
</file>